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6" r:id="rId3"/>
    <p:sldId id="287" r:id="rId4"/>
    <p:sldId id="288" r:id="rId5"/>
    <p:sldId id="257" r:id="rId6"/>
    <p:sldId id="258" r:id="rId7"/>
    <p:sldId id="259" r:id="rId8"/>
    <p:sldId id="260" r:id="rId9"/>
    <p:sldId id="261" r:id="rId10"/>
    <p:sldId id="262" r:id="rId11"/>
    <p:sldId id="264" r:id="rId12"/>
    <p:sldId id="263" r:id="rId13"/>
    <p:sldId id="265" r:id="rId14"/>
    <p:sldId id="266" r:id="rId15"/>
    <p:sldId id="267" r:id="rId16"/>
    <p:sldId id="268" r:id="rId17"/>
    <p:sldId id="269" r:id="rId18"/>
    <p:sldId id="270" r:id="rId19"/>
    <p:sldId id="271" r:id="rId20"/>
    <p:sldId id="272" r:id="rId21"/>
    <p:sldId id="284" r:id="rId22"/>
    <p:sldId id="282" r:id="rId23"/>
    <p:sldId id="283" r:id="rId24"/>
    <p:sldId id="285" r:id="rId25"/>
    <p:sldId id="273" r:id="rId26"/>
    <p:sldId id="274" r:id="rId27"/>
    <p:sldId id="275" r:id="rId28"/>
    <p:sldId id="276" r:id="rId29"/>
    <p:sldId id="277" r:id="rId30"/>
    <p:sldId id="280" r:id="rId31"/>
    <p:sldId id="278" r:id="rId32"/>
    <p:sldId id="279" r:id="rId33"/>
    <p:sldId id="281"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61" autoAdjust="0"/>
    <p:restoredTop sz="94660"/>
  </p:normalViewPr>
  <p:slideViewPr>
    <p:cSldViewPr>
      <p:cViewPr varScale="1">
        <p:scale>
          <a:sx n="88" d="100"/>
          <a:sy n="88" d="100"/>
        </p:scale>
        <p:origin x="-159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4CF0FA-A7B8-4C8D-8B3A-38014D29D138}" type="datetimeFigureOut">
              <a:rPr lang="en-US" smtClean="0"/>
              <a:pPr/>
              <a:t>1/11/2013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0C6A52C-2466-40B5-BD25-AB5D9FC0F78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4CF0FA-A7B8-4C8D-8B3A-38014D29D138}" type="datetimeFigureOut">
              <a:rPr lang="en-US" smtClean="0"/>
              <a:pPr/>
              <a:t>1/11/2013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C6A52C-2466-40B5-BD25-AB5D9FC0F78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53.xml.rels><?xml version="1.0" encoding="UTF-8" standalone="yes"?>
<Relationships xmlns="http://schemas.openxmlformats.org/package/2006/relationships"><Relationship Id="rId2" Type="http://schemas.openxmlformats.org/officeDocument/2006/relationships/image" Target="../media/image63.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057400"/>
            <a:ext cx="7696200" cy="4800600"/>
          </a:xfrm>
        </p:spPr>
        <p:txBody>
          <a:bodyPr>
            <a:normAutofit/>
          </a:bodyPr>
          <a:lstStyle/>
          <a:p>
            <a:r>
              <a:rPr lang="en-US" dirty="0" smtClean="0">
                <a:solidFill>
                  <a:schemeClr val="tx2">
                    <a:lumMod val="75000"/>
                  </a:schemeClr>
                </a:solidFill>
                <a:latin typeface="Algerian" pitchFamily="82" charset="0"/>
              </a:rPr>
              <a:t>Exploration, </a:t>
            </a:r>
            <a:br>
              <a:rPr lang="en-US" dirty="0" smtClean="0">
                <a:solidFill>
                  <a:schemeClr val="tx2">
                    <a:lumMod val="75000"/>
                  </a:schemeClr>
                </a:solidFill>
                <a:latin typeface="Algerian" pitchFamily="82" charset="0"/>
              </a:rPr>
            </a:br>
            <a:r>
              <a:rPr lang="en-US" dirty="0" smtClean="0">
                <a:solidFill>
                  <a:schemeClr val="tx2">
                    <a:lumMod val="75000"/>
                  </a:schemeClr>
                </a:solidFill>
                <a:latin typeface="Algerian" pitchFamily="82" charset="0"/>
              </a:rPr>
              <a:t>Scientific Revolution, and Enlightenment</a:t>
            </a:r>
            <a:endParaRPr lang="en-US" dirty="0">
              <a:solidFill>
                <a:schemeClr val="tx2">
                  <a:lumMod val="75000"/>
                </a:schemeClr>
              </a:solidFill>
              <a:latin typeface="Algerian" pitchFamily="82" charset="0"/>
            </a:endParaRPr>
          </a:p>
        </p:txBody>
      </p:sp>
      <p:pic>
        <p:nvPicPr>
          <p:cNvPr id="67586" name="Picture 2" descr="http://www.stanford.edu/group/west/exploringthewest/images/old-Map-0f-world.jpg"/>
          <p:cNvPicPr>
            <a:picLocks noChangeAspect="1" noChangeArrowheads="1"/>
          </p:cNvPicPr>
          <p:nvPr/>
        </p:nvPicPr>
        <p:blipFill>
          <a:blip r:embed="rId2" cstate="print"/>
          <a:srcRect l="1219" t="1951" r="848" b="6057"/>
          <a:stretch>
            <a:fillRect/>
          </a:stretch>
        </p:blipFill>
        <p:spPr bwMode="auto">
          <a:xfrm>
            <a:off x="2286000" y="304800"/>
            <a:ext cx="4343400" cy="3158837"/>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tx2">
                    <a:lumMod val="75000"/>
                  </a:schemeClr>
                </a:solidFill>
              </a:rPr>
              <a:t>Portuguese in Exploration</a:t>
            </a:r>
            <a:endParaRPr lang="en-US" dirty="0">
              <a:solidFill>
                <a:schemeClr val="tx2">
                  <a:lumMod val="75000"/>
                </a:schemeClr>
              </a:solidFill>
            </a:endParaRPr>
          </a:p>
        </p:txBody>
      </p:sp>
      <p:sp>
        <p:nvSpPr>
          <p:cNvPr id="3" name="Content Placeholder 2"/>
          <p:cNvSpPr>
            <a:spLocks noGrp="1"/>
          </p:cNvSpPr>
          <p:nvPr>
            <p:ph idx="1"/>
          </p:nvPr>
        </p:nvSpPr>
        <p:spPr>
          <a:xfrm>
            <a:off x="381000" y="1143000"/>
            <a:ext cx="8229600" cy="2697163"/>
          </a:xfrm>
        </p:spPr>
        <p:txBody>
          <a:bodyPr>
            <a:normAutofit fontScale="92500" lnSpcReduction="20000"/>
          </a:bodyPr>
          <a:lstStyle/>
          <a:p>
            <a:r>
              <a:rPr lang="en-US" dirty="0" smtClean="0">
                <a:solidFill>
                  <a:schemeClr val="tx2">
                    <a:lumMod val="75000"/>
                  </a:schemeClr>
                </a:solidFill>
              </a:rPr>
              <a:t>Henry the Navigator -  Ruler of Portugal that built an observatory and a navigation school. </a:t>
            </a:r>
          </a:p>
          <a:p>
            <a:r>
              <a:rPr lang="en-US" dirty="0" smtClean="0">
                <a:solidFill>
                  <a:schemeClr val="tx2">
                    <a:lumMod val="75000"/>
                  </a:schemeClr>
                </a:solidFill>
              </a:rPr>
              <a:t>This educated more sailors and encouraged exploration. </a:t>
            </a:r>
          </a:p>
          <a:p>
            <a:r>
              <a:rPr lang="en-US" dirty="0" smtClean="0">
                <a:solidFill>
                  <a:schemeClr val="tx2">
                    <a:lumMod val="75000"/>
                  </a:schemeClr>
                </a:solidFill>
              </a:rPr>
              <a:t>He sponsored several voyages but never sailed himself. </a:t>
            </a:r>
          </a:p>
        </p:txBody>
      </p:sp>
      <p:pic>
        <p:nvPicPr>
          <p:cNvPr id="61442" name="Picture 2" descr="http://www.sagres.net/images/cabo.jpg"/>
          <p:cNvPicPr>
            <a:picLocks noChangeAspect="1" noChangeArrowheads="1"/>
          </p:cNvPicPr>
          <p:nvPr/>
        </p:nvPicPr>
        <p:blipFill>
          <a:blip r:embed="rId2" cstate="print"/>
          <a:srcRect/>
          <a:stretch>
            <a:fillRect/>
          </a:stretch>
        </p:blipFill>
        <p:spPr bwMode="auto">
          <a:xfrm>
            <a:off x="2438400" y="3276600"/>
            <a:ext cx="3962400" cy="2334768"/>
          </a:xfrm>
          <a:prstGeom prst="rect">
            <a:avLst/>
          </a:prstGeom>
          <a:noFill/>
        </p:spPr>
      </p:pic>
      <p:pic>
        <p:nvPicPr>
          <p:cNvPr id="61444" name="Picture 4" descr="http://18explorers.tripod.com/Henry%20The%20Navigator.jpg"/>
          <p:cNvPicPr>
            <a:picLocks noChangeAspect="1" noChangeArrowheads="1"/>
          </p:cNvPicPr>
          <p:nvPr/>
        </p:nvPicPr>
        <p:blipFill>
          <a:blip r:embed="rId3" cstate="print"/>
          <a:srcRect l="15686" t="10649" r="12157" b="2829"/>
          <a:stretch>
            <a:fillRect/>
          </a:stretch>
        </p:blipFill>
        <p:spPr bwMode="auto">
          <a:xfrm>
            <a:off x="6781800" y="3200400"/>
            <a:ext cx="2049194" cy="2895600"/>
          </a:xfrm>
          <a:prstGeom prst="rect">
            <a:avLst/>
          </a:prstGeom>
          <a:noFill/>
        </p:spPr>
      </p:pic>
      <p:sp>
        <p:nvSpPr>
          <p:cNvPr id="61446" name="AutoShape 6" descr="data:image/jpeg;base64,/9j/4AAQSkZJRgABAQAAAQABAAD/2wCEAAkGBhQSERUUExQUFBUVGBgXFRUXFxYXFxQUFxYXGBcXFBcXHCYeFxokGhUWHy8gIycpLCwsFh4xNTAqNSYrLCkBCQoKDgwOGg8PGiwkHCQqKSosLCwpKSwsLCwsLCwpLCwsLCwsLCksKiwsLCwpLCwsLCkpLCksKSwsLCksKSwsLP/AABEIAMsA+AMBIgACEQEDEQH/xAAcAAABBQEBAQAAAAAAAAAAAAADAQIEBQYABwj/xABEEAABAwIDAwkFBQYFBAMAAAABAAIRAyEEEjEFQVEGEyJhcYGRobEyUsHR8BQjQpLhBxVicqLxQ1OC0vIko7LCF1Rj/8QAGgEAAwEBAQEAAAAAAAAAAAAAAAECAwQFBv/EAC0RAAICAgIABAUEAgMAAAAAAAABAhEDEiExEzJBUQQicaHhBWGBkbHRFCMz/9oADAMBAAIRAxEAPwBgCeEuVKAvLYCgorHoYCI0KaGFa5Fa5BaiBFDDBycHIbUQBUkAspZXAJQFSARODVwCctEIQBPBTVyfYD+cSGshkoRVKCEGOICYcQguahmmVWiFYc10w1EItKaSU9EFhHOQ3JpeU0uRows5xTClKaSjUViFMcU9MclQmBeUBxR3hAcFpEhkeoUBxUh7VHe1bIgBVdY9h9FybVFj2FcroEaeEoCWEQBeQzqGAIjAnNYiNpqR0c0IjWJzKaM2mpsqgbaacKaM2mn5VSYqAhicGp5CG4rWKsQ6F2VBNdKMQtljZNhsq7m01tQJ4RqAnNJOaCIkcUqYDObCaWLnPQ3VU9WArmoTmJS9NL09WIG+mgvYpJcE10J20BEITYUhzUJwT2EDKYU8pjkUSDeo70Z7lGe8KoxZLGPUd6fUqKLVeuiMGQJVNkiBVNki01CjXSlBSJQvN4N+Rwcj0a3FR05oScUyky0ouBUlrQqhsorXFYPFZexa2QnOUVjzxRA4qljoLCB5SinKEHojay0S9ibHfZAmnBBPGL6kv2xq0W4uBjcKiNopPtbU4YlvEIqQuB3NJrqSIHA8Ex7o3KaYwRpITqfUnOxXUm/ahwV6yECdRTDQRXYkIL8T1IqQDTSQ3tXOxB4Ibqkq1FiBveAo78UFIKE6mOC1WvqIAcRKaT1ojqAQ3UwtU16CGOb1oFSn1ozkF4CaJIz2qO9qlOYEJ1NaIVESo3VciVKZgrkwNnicEWPc3gY0InrgoXMq9xODl5OvXJM95ugHAr52GbaKZ1uNMqeaTxTVgcGkGEWniE6kRrUVtNH+zHh/ZFZQT3HQFlNFFNSWYdHGEKFMKK8Ul3NKy+xlIcIVtGaJaKt1NMcxWL8MoWPxLKQl5jgNSewb+3QLZTRBExFRtNrnvOVrQS48AFkx+0HpEDDOMfxtBI3GC1M5VbedWDaLWhrXuBM3cQ0gidwEkGOrUhUOPwAMAOLQNQNXfJd3w+LxU5EuSTo1Lf2iH/6r+5zPkif/ACMN+HrdxYVhX4VoFhPaTpvSUqGbi2eBv1yt38LG6r7/AIKN5S/aMxz2s5msC4gCQzee1aN9bi1eTYeg5hL88gCRIuDLfEWW9wfKQPtVbkJ/ELsPxb5rizQWOVNCst3Vx1oT63akJnS41HX2JhCzpDGVHHihGoUUtSZFaoQEvKbzhRy1NLFXAgBemuKOWJnNp8AR3BCcxSzTTHUyqTDghlqGWqY6mUF1NVYmQ6rbHv8ARciVadj2FcmSe20tn04klok6aQmVdjNvcQBPavK8RyufULXPfLoNgOswCQ1vx1uq7H8p6ovTeWmIm8xqRaN8GNLL5mGGSqNL+2djyLs9MxHNgwZ7i0lRsI9jnhhIDouyWlwOptMx3LxytyyxIcSapqSbh/SaY4Dd3K+btYVA1wIa7sLZ4wSfiVtPDKJjLLqrPVDssP8AYc05CC6eAnSJv16KXhdjSN3ZImYn0XjtPlHzcgF0xlcJIkT0geOgt2KzxHL+o9jLkObDZ3wBxEEndcqPDmvSxxzKXfB6zT2KRuUv90gLzbC/tFa2A11Qt/FfK4GRECXNgidw9Vf4blfXLg17Xta4ZqZhoLhO+SJsd2/tQpqK+aL/ALX4NeH0zVU9mCT1SPL9U1uy/Q+ipa/KGrSLGPLGioJzOjOQd4DXnNbsS7U299jpkZg55ALG3kg6E7gPgDGi1hljxSZLRC5U7SZhhlEOquEtbuaPef1WNt8HQAkefVXGo4veZJuSfdG8jQN91ulpPASMZinVXufUJe4mXne4mIYBu/DbhlHFDc2Tl1npP/8AVvYSPBp4q3KyDMY6tmxJtAYwRx6XSl38RzA+CDXMpzquetWfxeR3NOUf+KY76+u9fU/BR1wowfmIzqS4NnqjhaUaNPr61TQNF1Ui7GP9l3YVoWCRP5uo8ew2PeFnsT7Duw+i0jB7PAgA+FviO8Lw/wBS/wDRfQES9n440zFy3e3h1t6/XtWlpUA9oc0yDoVkg3y8x8/kVa8n9s8w4hwzU3ajgdzh6EfILzd2kWi6OBKA7CrU4XaOGqUhPQeblpuQ0au0gix8EPZuBpVi772np0QHAmdekN1lMPiL6KcTL/ZTwXHCFatvJl0OJLYbeQQZHVCXAbCFUWkWvItPCQStvG5omjHuw5QzRWuo7Az5xfoCTa0bo3myqMRs+Dprp1q/GSXJNWU/NrubVgzZb3TlbMRNxv01PUgsyb3sHa4JrNF+o6ojGkhPpK82fs9tZ4Y17CTp0h81Ex2zyxxFjBIMX0TWVXQ9eLKiqyxtuPouUivSIFwRIkdYM3XLTdGbZj+ZLbER1WTansyiVMzhJEDiorqnWuFWY72MwuADn9IabrAuO4SdPX1VhtJr2sEsAaY3TltbTSYMdhUVu2SH0ntZTHNZLZR95kcTL5mSQYPUAiYzbRqNa0g9FjGAkiQGExBAG6PDuRLdtOjda07ZWON+Oh46gFLziLTob/KyHzcrUwsZSxF9Vb4blBWaWfeOHNAimZnIDPs8NSqbmDIiXTuF9/Dij06aUkn2VtXKJOLxz6hl73VDf23F2p0ubBaei52XO+7nXi2/2WyO7wKzmycFztVrd2p/lFytTV14ADMe0i3gwf1LKfsawd8s5jY1Nm3J4uNyT5nvHBJSfDC86npfBo8IHbKHUJyNadXnpdh6Th4DL4LtpVYpPPBlRx/0sMf1FvgpUS7Mjs4zTk6uMntN/ijOGqTBU4ptCNzeq+wxKoJfsczfIEN9Pkk+fzRCy6ZUpi3atCkwWMtTfb8J9FoMK2aYG8CO8aHyBVBjqcUn2Iltpm/WFf4e1upp8WgeoK8P9S5mvoXEfm0P1dLofrQofEdvnf4pQ6QD49/6ryqKLmjtptHC1HEtNUHK1tQnK9rhFuAAFxv4iUfk/tZ9PPUrsYRDRlFJ0AVA4h2ZrsoF2tEH8XYVn6lIvY5rTDoOU/xtEt8QqTF7Xa9zSKYYcoDwDZzssOdlsGzew0SjD2IyN2et8muVWGrEsBFB2r6ZpAzEWD75TuIIsQVoaux8Q2ebLbk8GkiLAxaeuNy+fqLQTdwBdeST127SfVanZvK3ENZTpmsXNLy0SWvfltAJeAd/6ApSjXPf8/hijk4pnrlHYT2lw3OF/GYtrHG0og2NUywCLcRl6/wzxWPbj8TRP3gDx0Y6RpuLbaGSLzwlWDuV1EN6dPEtNycj2kaaySPRcz8PJxJff8I6IyceuCxwWwqzXP59weHOAaJfFOk2m+Gg2vMX3rPYrkhQMfduBIGlV+p5kfiJ31T+UIG2+VDHxzTq7bCTUcbnfcEj4KRsvliA0teBVLSMr2kRllrr5jOrR4Kad8cGbyK6ZU4vk/Toim9hqhznQ08423SygjocDKjVcOWMqtz1gCGPeWua1xu+G5g0EAkSRvtwRNscrXP5vI1gawCxAIzSdCDwi07lTY3lS5ocXU2HNkkCWk5TLeO8o0m2T4r6TNTidph7iHMpsayJAZmFQkSG3Jc0GQJGkyuWEfy2a4ubzN3HP7U3DQAfZ3ABcrjgyJV/orxJeoCpWkm8btPa/uotegLkFo3gTJAmwTqdWDa3w653JalECYcb8SB16hdi4OBcEEMjrRqbQrLCPYQTkeSYjKJaDvN9d2iJi6AcBHOzN5ZAAOpET2o256L+Z+hVnTq4pKrS0dfpv+IUynhoHsuc6dCDA0MjzkHWVPoUqbnZqo3jota4CIvYNN7C/Wk5V6FUymoUiSHAG5iQYh1rz3hJXa0GGE2+BhXdVzAGxLoDtx6IJdlHSiYlp3fBVdWiRLRJBF3CZMjQ8BO75IjJsObNHyH2aXNqvIgS2mLaAguefyNcjl+cz/mOn/Sbj+gAIuwq/NYIhstLm1DG8OqkUm98Z/FMAGaB+Ftu+w8mlS+zqj0MPSqdTR5uPyaPFR9vPjDYg8GBn5iJ8njwUjBskvdxcf6YZ6t81B5Sn/pH/wAdRo/7rQPJgW0I8oZU4ZnRb2ImW31xUf7e1oGg11PEoR2q3i3x65X1MWlFJnLpJvokVnht3EAAakwEEOa8dEgid196pNuYnO5vuxbtzGe+yZsjE5agAjLBLgd51ue2B/dcz+K/7NPTo1UGlfqaDa9UupGdGMid5E6ndYQO7tVyyxH8o8v+Sz2NxAdSfHunQyr9zrt7I8gfgvP/AFBLdJew43XItX2u0en911Nuo+r/AKykrPu363fons9rtHof1XmMoLQdcHqB8NfIrM7YwWSu8AHWeqDeR4haei3TqdHc7/kFC2vTBdvJgTbh0bntUqVMWTy2ZtoiZBMddgpBJcwHWLSTfjGnD0RubMx4/qhk5SYkTHYtLs5WaLA1zlaSJtwHC0b+Cl1awHMhuQh+cFoPSZkFMy4a35y0+6VHwLCaLn9LpANECS6XtECNSL/QR9kbKogF73ttq7M0OJJgihLgHOG992i4GaFx0rZ1Y/KrB7eYzDljSGkuaHSNwLM9ybzcDtWWxO3Pda09ZaD4k3Pet48UcNjWc65tfDPa/K9oa5pJAAa6HkZm3JBAmxC52yNn4honK1wZiKlQg5DMuNFgJgGw0CuE9PMrOl40/Kea0tpPDiZmeMx3DRTcDiXVXOLnD2d4aAYMgAaeF1qK/wCzRrmzSrFpDGuc2o22Y6hpF94ixsomz+SbmQasZS1r2Zbh7KjSWm8ObxuFtLNjcbRyuuyio0nGmS0dK4JIaCCN0m+l+9cr7F0MuYWBE24W/VciOW/QpLiyLSpvvGWkDrEOdHaejHce1LSw1Np0zHi4z4LpJTc/YpFGEY9Il891H1/sE/Ofr9FFa08D4JwB3qaLJIefoFED+J9VGZWhEklIYbMDv8089Z6rnwCE23FONbtnd2pASRV6DR1t8szx5lLTqiXHrA8h/uKrcNiQ5lM+PaGQQeuZRH1YY8/zeX9lpqSmTdmGGtM7g495kqn5VVyMPQb7z2E9zZ9SporEMIGob6MPzVRyo9jDjg4+kfBdGPzBZEq7HYynTcXsc6qC5rBmLg0EjM7c2SCAPRJU2Y1pAgO4kCwMXF+CtuTuzKTJztGYgw43gaHLO+T5Kr5U4JrSwU3aA53TeSRHfAPkvectFbQ4/NwuywxGwWPw1IEXJc5pFiATEcPwKO3k9RpU+ln6Ty1zpBhoY43aBcZw09ysNm7R/wCnpAQ7m2lpIiQ4ucekDEC4II3khQNr7QDg1g/CS4n+IwBpOgBt19yxSjlba+n72RUlKiDtLZYotfp7NiJhwJEEGYhXbKuZtM8QPQhVOM2hmwjqbhdpblP8M3Hj5QpuEq/d0vrevOzycn8yprj8/wAjlwTKztO0esfFSGjpN65HkT8FBr1bd48iCpxPsdvzHxXHIlMNEZ+xrh2j/gizLqjJgPAB097MO6YKj1n3d/J/vUvZ7Q99RswcoI00gC07+l5rmyOlZc70dAK2zDUfmpNMBrBB6QaIaLb8sye9QcZs2GkwSWvE9Exkk3F7XiP5itjQ2U5xFpDQSS3UyAIECxg77aqZiqbHuyOEGGCRBdJaCAYAAFx5rKOV1Zyyg7swNHb2Iw4yUXCmCSGywFw1kgn6lWA5cY9gDXPY4iJJY2dN5tx8bqTjqNMtIlpNM/eOAktAguibt0HiqjG4ii0e1cQJJ6rRPEf2W0Jp9RHHI/KXGCx+J2hVyvcxgpjPDA5rSTaSGuEkQQL2zHis79uDRXz5qhGenmBykQ4DnCLz0cxid44K15Lcp6OHfUc6oBmZDTM3kWsLLPtezng41WNZUIFU+1l4PLWySNxjirSbk764OlN1yeo0cW6sznCBo1sCwhrYBgE7utdjMGSGj2Q1jGtHBjAA0eAFzqk5Ptw1GhTpVMS2o1sAVWRlLNWtaRawIF72Pdidv7RqYuo9ud3NScjG9EFs9E1OJIvc9y81Y8k5NXSTIrim+RdoQ59RwMyXQRcEX0SoowkMiNG7uyPglXbCSNSjzolOlvlAY8fQRRXPFdBBIaPqU8PA4HzUIPO8ooYlQyawpTUP0UGm+NyR1cqRhpTwwneECkHHqUoOAEnQC87kmMpqjnNfmaNZL26S72XEcDbvhK/Hg03jR0OlpsRM7uxS3YU1KQxNISCXh7N8NcQHtG+QBI7xvVZi3MqAEEEHx8V0xVmT4J/2kZHdYd5gD5qFt6rJo8A6e659FBcXAQ1xHbf9UPFYlz3AEAw0xlkySMlhr+Nawj8yGiZg9ow8ucQAZMW1OgE63VRWxGcmbyb/ABKLAiA5oPWY04ykq4Q5hlhwgTBBv4r1M1zqjoxyUeA+zsU6lBEkRBmTLeBtp1K0/dzK7OcoGNzqbiTB3iSbHt1VP9ld7p8P1RMIatJxcwEEiDax4SLrPLhne2Lh/Z/USkvUk7UwnNUspILyWzGgGbQWjv6z1IuHqRTYOEeqhbTqnm5dcy2Tv1m47k2ljm5W67rd64Jbvz9mU++C1rVLFW7RZv8AMP8AyWZqYvN7IJ9FMZiKrgBOQAzO+xnesZRbMmWmOxjWFxcYlsAb3HpQAN6uuTGDcRUrEQ5zR0RByUxIaOJNySRbTgsbRIBzmXOJInUkzAA4lazYnKSnhQ4VKmWpEPaA42LQBTBAg2DZM6zxXJng9aRbk2qNxslnT6LjkyAEOg6kSImAJcdI7pUrE7MNOsZbNOYkatGYE332H94WT2B+1Wk3Esp81928hhqOIGTMQA4sAIjjdenYW5LTpJB7weu2iwx4Hooz7bLpMzmL5GUquIe6lVdRdM1WZWvY8wAHCSCx0RMGLXFlm9ofsZp1HknGVBN45tkAmdOn2+K9Do4INbEvJsA9oJzBsgTHDQzwCC/C7hz5Ek3afl2rpWyWyVMFBXdHnJ/YfQiftj9/+Ez/AHqGf2OUYBGMfew+5bJuRYc7fQ2XqD9nywN++3m7b3426lW7S5OsqNa1zcSQ2CMogyCSLj+Yqds9/sU0q4R59iv2djBDMMS6q2pLSwNNMGwMuh5nWIPFNoYYCwt1LXco8MAWNHOQGx94INmtaLkX9nXiVS08MuTNlezTBJEOtT6J7D6LlOr0BB6wZt1LlGPIqG0eU/vaoP8ADf8AlH+1KNtOB9h/D2fh8Vft1RgvYcl7GJnG8on+4fyn5pj+UTyRYiNwbAPbvWqhMz3S2j7DszreVBH4fIrhyq/hGvX8QVpABwCVtMcB4BFx9hlFT5XtH4R3Ejx6Kj7S5Sis0NENbvEkz1TAstV9mZ7rfAJXYGmdabPyt+SlSgndDD8jK4dgxG5zx5z8U7aewKdWXDoP95u/+YaFH2OGhhawAAPIIAAAdDZ036KW9wCL5tDrgxGO2HWpzYPb7zde8G6BhDlaXxJPsnhw8Xeivtv4/MeYYek72yPwMOvefj1qpxU5msDHFrb2AgxYancu/D7yM2iNS2UDBMEnflCd+4x/B+T5OUsYj+B9reyTfu7lzsaIIh4m12u39y6VHE+yPmIf7nBggM04OG7tTXbIOgI/M4fBTjj2cY7iEgxrJ9punEJSjjXT+4XIrq2BaWBjtRmMgzMAkSd+8KDTdCunkOIgg9JwkR7hMKRgeTtEhriCZAN3GLidy5MjSZa5KOniADxPBW2FwFerEMyD3n/BupV/hcDTp+y1rewD1U4Fc0snsPVFfszYjKF/bf7x3cQ0fhHmsptetOIqH+Nw8DHwW3fWEj64LJYvk9nqPdzrhmc4xAtLieKmD5tjKdtSHbwPrevYeTHL0ZKT3vGo5ySAXHpNNybbzFhYcV5kOTP/AOzvAfNceTJ/znflHzRlhHJXPRL/AGPoelyow5ptdz1MOMtIzs6Ljrqd0Jz6tBzQOep6lx6TLzrF186nku7/ADf6B800cmHf5o/J+qNItU3/AJL2PoTbG0KP2fm+epjMGCczScuZp0ngou2Nmk081OrDc7WHKYPs02C439HzXhLOTzx/ij8n6q3oCs2nk50ZeEGPCVbaOfJbPRKbA51V0iX1XusRoYiY10juRqWGjVeO4zZNQXD2flVpsrl1iMM00K+YtIIaZ6bNwNN/4gOB04jRebl+BlN7Rldm+OVKj0nE0xBngfQrlmsHynNRo9mo0y3MSKZBI/ETDR35eMrlj/xMsHTRont0YRu2upvifkit231N/N+ioGogC9zRGVGgG3hwH5x8kz98A7v6mqkIXZUtEFGhp7ZHu/1N+af+9wPwOMncW+d1nA1KGfUJOCA0w263g7y+a7F7dyUy4DWzZES7s3garOUqQLgDaSATwE3KXaeM5xxIswWaOqbfDwCXhqwNbyIr5qD5MnnHE97WmSrbHvOUxrlMdsLJcj9oim7KbCpI/wBbST5g+S1eJdKmSqRVmSpYaqz2Q6XDpnIXEnqO7z7ktCqWjpNfPEh27Tdor2o0SCorq7gbE6rZZZEuiuGOaLQ79fFPdjQQInWTpu7+PorJ2JJUSq+ToFos0haoY3aA4nwSDEiSZ3DUHrQywE6DwCV1BvAIeRsWqBvqS4W/GHSB0RaDf5q22VVimAfwlzfykgeUKuNFo3eZ+alYUBpsLLKbtDXBYurfD1UnPKrDVBKlNqLnaKs6vUg9l/NUuyto84yT7Qs74HvHxR9rYvI13F0NHaf0k9yyFCpkdFuF+1aQhaEbTOla9Zc1Dwb4JoqHq7I08UaCNaKi4lZTOeKcKh4o0FRpy9NNVZd9V3FDdUPFPQdGjr1rtHX6Itegyq3K8SPMHiDuKyJqODg4EyPBX+ztph4g2dvHHsSlFrlBVEGrTrYR2em4uaPxXkdToOnWPJcruo7onsPoVyE0/MhpmMAPvHUjyXCfeO7zTc1+/wCCm0NnktBcYBaHC0kgOjuW74KIt/eO/wAk9s+8dY0HBLjaGR7mgyASJ87whNd8EAFBMe1wOg4qfh6NRuj2gkOsQD7O7Xeq5tSI+tCpmKxgd0RN3OmzR0SBbSxOnUpaYh370e5had+jhaW3nzCh1CiZt5QCU0gJmGZmpxva7MOrT9Vodi8og8ZKlntt2wsvhcRlPVvUjE4TPDm2PFJq+wNccSJ47wo5qA9qzVLbDmdF4Pbv/VT6W0WmIIP1wU60JlpmMoWa6DTxV7p/OiJTEcTqmFyGKyaayYBnP0Uim+CoJen1cUBv+gpYE9huE+tjms6TjA/RUOI280DomXfWpVa976plxtwRpfY6J9TFGtVzGzW+yPj2qpceke0qdinhjco1I3bupVwWkUNE/DVJEbwiNHioNJ8GVLdVSaBhUhKYKi7PKkRKwtEOkmbbhr29fYivwjN2bxVcyuabswuN4+I6wp7q4MEEQROnHeLiPrTQS07EQa1KDB/ugyQZCnV3yNRa+7/coJKtDRb4PaeYQ7WDfjbyK5UhMLktPYKAUxJAF5I7yratiCWQJ9moIiPxzBVPSdDgRuI9VJfiHTrufuG911bVjasdiKZJMD8X/qEEsIEnq4cUypVJNz9QPknOecup1HxTGNLvij0rCTqfqFHoXcFNcPj8UMGNe5DSvXH4pANcpWFxsDK7Tjw/RAemU9frgn2gLKtRDhuI4/Wir6uAjTz+aJhHkEQfrRWz26qbonoom16jN59UQbVf1KTUaM57FGLUxit2q4bguftZx3BAc0QnUGiEx0hX497t/gEPK52pUtoUmiwXslYrIuGwN+KlVMQ1lt/kOrtQ8Q8x3gdygV/aPaUdhVj8RXLzKGuYuCooUFSsO/dKikIlM3CT5EyUQkNRISmtNypEOd1oNx7JIngSEtc2SUD0e+O5MDsz/ed4lcE9x+PohAS4dZjyQMV2i5DcdVydDP/Z"/>
          <p:cNvSpPr>
            <a:spLocks noChangeAspect="1" noChangeArrowheads="1"/>
          </p:cNvSpPr>
          <p:nvPr/>
        </p:nvSpPr>
        <p:spPr bwMode="auto">
          <a:xfrm>
            <a:off x="63500" y="-935038"/>
            <a:ext cx="2362200" cy="19335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1448" name="Picture 8" descr="http://neffj.people.cofc.edu/WWW/observatory/Pics/observatory2.gif"/>
          <p:cNvPicPr>
            <a:picLocks noChangeAspect="1" noChangeArrowheads="1"/>
          </p:cNvPicPr>
          <p:nvPr/>
        </p:nvPicPr>
        <p:blipFill>
          <a:blip r:embed="rId4" cstate="print"/>
          <a:srcRect l="17615" t="1345" r="20734"/>
          <a:stretch>
            <a:fillRect/>
          </a:stretch>
        </p:blipFill>
        <p:spPr bwMode="auto">
          <a:xfrm>
            <a:off x="174567" y="3733801"/>
            <a:ext cx="2211186" cy="2895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Portuguese in Exploration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Bartolomeu Dias -  Sailor who sailed around the Cape of Good Hope, the southern tip of Africa. </a:t>
            </a:r>
          </a:p>
          <a:p>
            <a:r>
              <a:rPr lang="en-US" dirty="0" smtClean="0">
                <a:solidFill>
                  <a:schemeClr val="tx2">
                    <a:lumMod val="75000"/>
                  </a:schemeClr>
                </a:solidFill>
              </a:rPr>
              <a:t>He had to turn back because supplies were low otherwise he would have made it to India. </a:t>
            </a:r>
            <a:endParaRPr lang="en-US" dirty="0">
              <a:solidFill>
                <a:schemeClr val="tx2">
                  <a:lumMod val="75000"/>
                </a:schemeClr>
              </a:solidFill>
            </a:endParaRPr>
          </a:p>
        </p:txBody>
      </p:sp>
      <p:pic>
        <p:nvPicPr>
          <p:cNvPr id="60418" name="Picture 2" descr="http://www.enchantedlearning.com/dgifs/Diasmap.GIF"/>
          <p:cNvPicPr>
            <a:picLocks noChangeAspect="1" noChangeArrowheads="1"/>
          </p:cNvPicPr>
          <p:nvPr/>
        </p:nvPicPr>
        <p:blipFill>
          <a:blip r:embed="rId2" cstate="print"/>
          <a:srcRect/>
          <a:stretch>
            <a:fillRect/>
          </a:stretch>
        </p:blipFill>
        <p:spPr bwMode="auto">
          <a:xfrm>
            <a:off x="3581400" y="4191000"/>
            <a:ext cx="4267200" cy="2466111"/>
          </a:xfrm>
          <a:prstGeom prst="rect">
            <a:avLst/>
          </a:prstGeom>
          <a:noFill/>
        </p:spPr>
      </p:pic>
      <p:pic>
        <p:nvPicPr>
          <p:cNvPr id="60420" name="Picture 4" descr="http://www.knotofstone.com/wp-content/uploads/2012/10/Bartolomeu-Dias-c.1451-1500.jpg"/>
          <p:cNvPicPr>
            <a:picLocks noChangeAspect="1" noChangeArrowheads="1"/>
          </p:cNvPicPr>
          <p:nvPr/>
        </p:nvPicPr>
        <p:blipFill>
          <a:blip r:embed="rId3" cstate="print"/>
          <a:srcRect/>
          <a:stretch>
            <a:fillRect/>
          </a:stretch>
        </p:blipFill>
        <p:spPr bwMode="auto">
          <a:xfrm>
            <a:off x="914400" y="4191000"/>
            <a:ext cx="1828800" cy="245872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Portuguese in Exploration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Vasco de Gama – Explorer who sailed around Africa and landed in India. </a:t>
            </a:r>
          </a:p>
          <a:p>
            <a:r>
              <a:rPr lang="en-US" dirty="0" smtClean="0">
                <a:solidFill>
                  <a:schemeClr val="tx2">
                    <a:lumMod val="75000"/>
                  </a:schemeClr>
                </a:solidFill>
              </a:rPr>
              <a:t>He discovered a sea route to  Asia!</a:t>
            </a:r>
          </a:p>
          <a:p>
            <a:r>
              <a:rPr lang="en-US" dirty="0" smtClean="0">
                <a:solidFill>
                  <a:schemeClr val="tx2">
                    <a:lumMod val="75000"/>
                  </a:schemeClr>
                </a:solidFill>
              </a:rPr>
              <a:t>This made Portugal an important naval power in the Indian Ocean.  </a:t>
            </a:r>
            <a:endParaRPr lang="en-US" dirty="0">
              <a:solidFill>
                <a:schemeClr val="tx2">
                  <a:lumMod val="75000"/>
                </a:schemeClr>
              </a:solidFill>
            </a:endParaRPr>
          </a:p>
        </p:txBody>
      </p:sp>
      <p:pic>
        <p:nvPicPr>
          <p:cNvPr id="59394" name="Picture 2" descr="http://www.biography.com/imported/images/Biography/Images/Profiles/G/Vasco-da-Gama-9305736-1-402.jpg"/>
          <p:cNvPicPr>
            <a:picLocks noChangeAspect="1" noChangeArrowheads="1"/>
          </p:cNvPicPr>
          <p:nvPr/>
        </p:nvPicPr>
        <p:blipFill>
          <a:blip r:embed="rId2" cstate="print"/>
          <a:srcRect/>
          <a:stretch>
            <a:fillRect/>
          </a:stretch>
        </p:blipFill>
        <p:spPr bwMode="auto">
          <a:xfrm>
            <a:off x="1219200" y="4267199"/>
            <a:ext cx="2438400" cy="2438401"/>
          </a:xfrm>
          <a:prstGeom prst="rect">
            <a:avLst/>
          </a:prstGeom>
          <a:noFill/>
        </p:spPr>
      </p:pic>
      <p:pic>
        <p:nvPicPr>
          <p:cNvPr id="59396" name="Picture 4" descr="http://www.enchantedlearning.com/dgifs/Dagamamap.GIF"/>
          <p:cNvPicPr>
            <a:picLocks noChangeAspect="1" noChangeArrowheads="1"/>
          </p:cNvPicPr>
          <p:nvPr/>
        </p:nvPicPr>
        <p:blipFill>
          <a:blip r:embed="rId3" cstate="print"/>
          <a:srcRect/>
          <a:stretch>
            <a:fillRect/>
          </a:stretch>
        </p:blipFill>
        <p:spPr bwMode="auto">
          <a:xfrm>
            <a:off x="4419600" y="3962400"/>
            <a:ext cx="4495800" cy="25982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334000" cy="1143000"/>
          </a:xfrm>
        </p:spPr>
        <p:txBody>
          <a:bodyPr/>
          <a:lstStyle/>
          <a:p>
            <a:r>
              <a:rPr lang="en-US" dirty="0" smtClean="0">
                <a:solidFill>
                  <a:schemeClr val="tx2">
                    <a:lumMod val="75000"/>
                  </a:schemeClr>
                </a:solidFill>
              </a:rPr>
              <a:t>Spanish in Exploration</a:t>
            </a:r>
            <a:endParaRPr lang="en-US" dirty="0">
              <a:solidFill>
                <a:schemeClr val="tx2">
                  <a:lumMod val="75000"/>
                </a:schemeClr>
              </a:solidFill>
            </a:endParaRPr>
          </a:p>
        </p:txBody>
      </p:sp>
      <p:sp>
        <p:nvSpPr>
          <p:cNvPr id="3" name="Content Placeholder 2"/>
          <p:cNvSpPr>
            <a:spLocks noGrp="1"/>
          </p:cNvSpPr>
          <p:nvPr>
            <p:ph idx="1"/>
          </p:nvPr>
        </p:nvSpPr>
        <p:spPr>
          <a:xfrm>
            <a:off x="457200" y="2332037"/>
            <a:ext cx="8229600" cy="4525963"/>
          </a:xfrm>
        </p:spPr>
        <p:txBody>
          <a:bodyPr>
            <a:normAutofit fontScale="92500" lnSpcReduction="10000"/>
          </a:bodyPr>
          <a:lstStyle/>
          <a:p>
            <a:r>
              <a:rPr lang="en-US" dirty="0" smtClean="0">
                <a:solidFill>
                  <a:schemeClr val="tx2">
                    <a:lumMod val="75000"/>
                  </a:schemeClr>
                </a:solidFill>
              </a:rPr>
              <a:t>Christopher Columbus – Italian Sailor who sailed out looking for a shorter route to Asia. </a:t>
            </a:r>
          </a:p>
          <a:p>
            <a:r>
              <a:rPr lang="en-US" dirty="0" smtClean="0">
                <a:solidFill>
                  <a:schemeClr val="tx2">
                    <a:lumMod val="75000"/>
                  </a:schemeClr>
                </a:solidFill>
              </a:rPr>
              <a:t>Spanish Monarch supported his journey for the following reasons:</a:t>
            </a:r>
          </a:p>
          <a:p>
            <a:pPr lvl="1"/>
            <a:r>
              <a:rPr lang="en-US" dirty="0" smtClean="0">
                <a:solidFill>
                  <a:schemeClr val="tx2">
                    <a:lumMod val="75000"/>
                  </a:schemeClr>
                </a:solidFill>
              </a:rPr>
              <a:t>Riches</a:t>
            </a:r>
          </a:p>
          <a:p>
            <a:pPr lvl="1"/>
            <a:r>
              <a:rPr lang="en-US" dirty="0" smtClean="0">
                <a:solidFill>
                  <a:schemeClr val="tx2">
                    <a:lumMod val="75000"/>
                  </a:schemeClr>
                </a:solidFill>
              </a:rPr>
              <a:t>New Territory</a:t>
            </a:r>
          </a:p>
          <a:p>
            <a:pPr lvl="1"/>
            <a:r>
              <a:rPr lang="en-US" dirty="0" smtClean="0">
                <a:solidFill>
                  <a:schemeClr val="tx2">
                    <a:lumMod val="75000"/>
                  </a:schemeClr>
                </a:solidFill>
              </a:rPr>
              <a:t>Catholic Converts</a:t>
            </a:r>
            <a:endParaRPr lang="en-US" dirty="0">
              <a:solidFill>
                <a:schemeClr val="tx2">
                  <a:lumMod val="75000"/>
                </a:schemeClr>
              </a:solidFill>
            </a:endParaRPr>
          </a:p>
          <a:p>
            <a:pPr lvl="0"/>
            <a:r>
              <a:rPr lang="en-US" dirty="0" smtClean="0">
                <a:solidFill>
                  <a:schemeClr val="tx2">
                    <a:lumMod val="75000"/>
                  </a:schemeClr>
                </a:solidFill>
              </a:rPr>
              <a:t>Columbus landed on an island in Bahamas. He thought he had reached Asia when in reality he found the Americas! </a:t>
            </a:r>
            <a:endParaRPr lang="en-US" dirty="0">
              <a:solidFill>
                <a:schemeClr val="tx2">
                  <a:lumMod val="75000"/>
                </a:schemeClr>
              </a:solidFill>
            </a:endParaRPr>
          </a:p>
          <a:p>
            <a:pPr lvl="1">
              <a:buNone/>
            </a:pPr>
            <a:endParaRPr lang="en-US" dirty="0">
              <a:solidFill>
                <a:schemeClr val="tx2">
                  <a:lumMod val="75000"/>
                </a:schemeClr>
              </a:solidFill>
            </a:endParaRPr>
          </a:p>
        </p:txBody>
      </p:sp>
      <p:pic>
        <p:nvPicPr>
          <p:cNvPr id="58370" name="Picture 2" descr="http://www.nndb.com/people/033/000045895/chrisColumbus.jpg"/>
          <p:cNvPicPr>
            <a:picLocks noChangeAspect="1" noChangeArrowheads="1"/>
          </p:cNvPicPr>
          <p:nvPr/>
        </p:nvPicPr>
        <p:blipFill>
          <a:blip r:embed="rId2" cstate="print"/>
          <a:srcRect/>
          <a:stretch>
            <a:fillRect/>
          </a:stretch>
        </p:blipFill>
        <p:spPr bwMode="auto">
          <a:xfrm>
            <a:off x="6248400" y="152400"/>
            <a:ext cx="1777599" cy="2209800"/>
          </a:xfrm>
          <a:prstGeom prst="rect">
            <a:avLst/>
          </a:prstGeom>
          <a:noFill/>
        </p:spPr>
      </p:pic>
      <p:pic>
        <p:nvPicPr>
          <p:cNvPr id="58372" name="Picture 4" descr="http://www.enchantedlearning.com/cgifs/Columbusmap.GIF"/>
          <p:cNvPicPr>
            <a:picLocks noChangeAspect="1" noChangeArrowheads="1"/>
          </p:cNvPicPr>
          <p:nvPr/>
        </p:nvPicPr>
        <p:blipFill>
          <a:blip r:embed="rId3" cstate="print"/>
          <a:srcRect/>
          <a:stretch>
            <a:fillRect/>
          </a:stretch>
        </p:blipFill>
        <p:spPr bwMode="auto">
          <a:xfrm>
            <a:off x="4648200" y="3733800"/>
            <a:ext cx="2933700" cy="16954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down)">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tx2">
                    <a:lumMod val="75000"/>
                  </a:schemeClr>
                </a:solidFill>
              </a:rPr>
              <a:t>Spanish in Exploration</a:t>
            </a:r>
            <a:endParaRPr lang="en-US" dirty="0">
              <a:solidFill>
                <a:schemeClr val="tx2">
                  <a:lumMod val="75000"/>
                </a:schemeClr>
              </a:solidFill>
            </a:endParaRPr>
          </a:p>
        </p:txBody>
      </p:sp>
      <p:sp>
        <p:nvSpPr>
          <p:cNvPr id="3" name="Content Placeholder 2"/>
          <p:cNvSpPr>
            <a:spLocks noGrp="1"/>
          </p:cNvSpPr>
          <p:nvPr>
            <p:ph idx="1"/>
          </p:nvPr>
        </p:nvSpPr>
        <p:spPr>
          <a:xfrm>
            <a:off x="457200" y="990601"/>
            <a:ext cx="8229600" cy="4038600"/>
          </a:xfrm>
        </p:spPr>
        <p:txBody>
          <a:bodyPr>
            <a:normAutofit fontScale="92500" lnSpcReduction="10000"/>
          </a:bodyPr>
          <a:lstStyle/>
          <a:p>
            <a:r>
              <a:rPr lang="en-US" dirty="0" smtClean="0">
                <a:solidFill>
                  <a:schemeClr val="tx2">
                    <a:lumMod val="75000"/>
                  </a:schemeClr>
                </a:solidFill>
              </a:rPr>
              <a:t>Ferdinand Magellan -  Sailed around the Southern tip of South America. </a:t>
            </a:r>
          </a:p>
          <a:p>
            <a:r>
              <a:rPr lang="en-US" dirty="0" smtClean="0">
                <a:solidFill>
                  <a:schemeClr val="tx2">
                    <a:lumMod val="75000"/>
                  </a:schemeClr>
                </a:solidFill>
              </a:rPr>
              <a:t>Magellan died while trying to show force against a tribal group. Through a number of misjudgments Magellan’s attack didn’t work. As his men retreated Magellan was hit by a native’s spear and died. </a:t>
            </a:r>
          </a:p>
          <a:p>
            <a:r>
              <a:rPr lang="en-US" dirty="0" smtClean="0">
                <a:solidFill>
                  <a:schemeClr val="tx2">
                    <a:lumMod val="75000"/>
                  </a:schemeClr>
                </a:solidFill>
              </a:rPr>
              <a:t>His crew continued the journey. They were able to circumnavigate the world!</a:t>
            </a:r>
            <a:endParaRPr lang="en-US" dirty="0">
              <a:solidFill>
                <a:schemeClr val="tx2">
                  <a:lumMod val="75000"/>
                </a:schemeClr>
              </a:solidFill>
            </a:endParaRPr>
          </a:p>
        </p:txBody>
      </p:sp>
      <p:pic>
        <p:nvPicPr>
          <p:cNvPr id="57346" name="Picture 2" descr="http://www.enchantedlearning.com/mgifs/Magellanmap.GIF"/>
          <p:cNvPicPr>
            <a:picLocks noChangeAspect="1" noChangeArrowheads="1"/>
          </p:cNvPicPr>
          <p:nvPr/>
        </p:nvPicPr>
        <p:blipFill>
          <a:blip r:embed="rId2" cstate="print"/>
          <a:srcRect/>
          <a:stretch>
            <a:fillRect/>
          </a:stretch>
        </p:blipFill>
        <p:spPr bwMode="auto">
          <a:xfrm>
            <a:off x="5486400" y="4648200"/>
            <a:ext cx="3461106" cy="2000251"/>
          </a:xfrm>
          <a:prstGeom prst="rect">
            <a:avLst/>
          </a:prstGeom>
          <a:noFill/>
        </p:spPr>
      </p:pic>
      <p:pic>
        <p:nvPicPr>
          <p:cNvPr id="57348" name="Picture 4" descr="http://www.landofthebrave.info/images/ferdinand-megellan.jpg"/>
          <p:cNvPicPr>
            <a:picLocks noChangeAspect="1" noChangeArrowheads="1"/>
          </p:cNvPicPr>
          <p:nvPr/>
        </p:nvPicPr>
        <p:blipFill>
          <a:blip r:embed="rId3" cstate="print"/>
          <a:srcRect/>
          <a:stretch>
            <a:fillRect/>
          </a:stretch>
        </p:blipFill>
        <p:spPr bwMode="auto">
          <a:xfrm rot="20861562">
            <a:off x="1981200" y="5015346"/>
            <a:ext cx="1295400" cy="164869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Spanish in Exploration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The Spanish hope to find gold and silver as a result of their exploration. </a:t>
            </a:r>
          </a:p>
          <a:p>
            <a:r>
              <a:rPr lang="en-US" dirty="0" smtClean="0">
                <a:solidFill>
                  <a:schemeClr val="tx2">
                    <a:lumMod val="75000"/>
                  </a:schemeClr>
                </a:solidFill>
              </a:rPr>
              <a:t>They also want to convert the natives to Christianity. </a:t>
            </a:r>
            <a:endParaRPr lang="en-US" dirty="0">
              <a:solidFill>
                <a:schemeClr val="tx2">
                  <a:lumMod val="75000"/>
                </a:schemeClr>
              </a:solidFill>
            </a:endParaRPr>
          </a:p>
        </p:txBody>
      </p:sp>
      <p:pic>
        <p:nvPicPr>
          <p:cNvPr id="56322" name="Picture 2" descr="http://www.vhinkle.com/modern/1750trade.sm.jpg"/>
          <p:cNvPicPr>
            <a:picLocks noChangeAspect="1" noChangeArrowheads="1"/>
          </p:cNvPicPr>
          <p:nvPr/>
        </p:nvPicPr>
        <p:blipFill>
          <a:blip r:embed="rId2" cstate="print"/>
          <a:srcRect/>
          <a:stretch>
            <a:fillRect/>
          </a:stretch>
        </p:blipFill>
        <p:spPr bwMode="auto">
          <a:xfrm>
            <a:off x="2895600" y="3276600"/>
            <a:ext cx="6019800" cy="30956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2" name="Picture 6" descr="http://www.xtimeline.com/__UserPic_Large/57516/evt100408172400522.jpg"/>
          <p:cNvPicPr>
            <a:picLocks noChangeAspect="1" noChangeArrowheads="1"/>
          </p:cNvPicPr>
          <p:nvPr/>
        </p:nvPicPr>
        <p:blipFill>
          <a:blip r:embed="rId2" cstate="print"/>
          <a:srcRect/>
          <a:stretch>
            <a:fillRect/>
          </a:stretch>
        </p:blipFill>
        <p:spPr bwMode="auto">
          <a:xfrm>
            <a:off x="5715000" y="4267200"/>
            <a:ext cx="3152775" cy="2381250"/>
          </a:xfrm>
          <a:prstGeom prst="rect">
            <a:avLst/>
          </a:prstGeom>
          <a:noFill/>
        </p:spPr>
      </p:pic>
      <p:sp>
        <p:nvSpPr>
          <p:cNvPr id="2" name="Title 1"/>
          <p:cNvSpPr>
            <a:spLocks noGrp="1"/>
          </p:cNvSpPr>
          <p:nvPr>
            <p:ph type="title"/>
          </p:nvPr>
        </p:nvSpPr>
        <p:spPr/>
        <p:txBody>
          <a:bodyPr/>
          <a:lstStyle/>
          <a:p>
            <a:r>
              <a:rPr lang="en-US" dirty="0" smtClean="0">
                <a:solidFill>
                  <a:schemeClr val="tx2">
                    <a:lumMod val="75000"/>
                  </a:schemeClr>
                </a:solidFill>
              </a:rPr>
              <a:t>Spanish in Exploration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At this time in America, also known as the New World, the Aztec and Inca Empires are at their height. </a:t>
            </a:r>
          </a:p>
          <a:p>
            <a:r>
              <a:rPr lang="en-US" dirty="0" smtClean="0">
                <a:solidFill>
                  <a:schemeClr val="tx2">
                    <a:lumMod val="75000"/>
                  </a:schemeClr>
                </a:solidFill>
              </a:rPr>
              <a:t>They are rich empires with a lot of gold and silver. </a:t>
            </a:r>
          </a:p>
          <a:p>
            <a:pPr>
              <a:buNone/>
            </a:pPr>
            <a:endParaRPr lang="en-US" dirty="0"/>
          </a:p>
        </p:txBody>
      </p:sp>
      <p:pic>
        <p:nvPicPr>
          <p:cNvPr id="55298" name="Picture 2" descr="http://mapcollection.files.wordpress.com/2012/06/mapa-mayas-aztecas-incas4.jpg"/>
          <p:cNvPicPr>
            <a:picLocks noChangeAspect="1" noChangeArrowheads="1"/>
          </p:cNvPicPr>
          <p:nvPr/>
        </p:nvPicPr>
        <p:blipFill>
          <a:blip r:embed="rId3" cstate="print"/>
          <a:srcRect/>
          <a:stretch>
            <a:fillRect/>
          </a:stretch>
        </p:blipFill>
        <p:spPr bwMode="auto">
          <a:xfrm>
            <a:off x="1905001" y="3709751"/>
            <a:ext cx="2362200" cy="2881550"/>
          </a:xfrm>
          <a:prstGeom prst="rect">
            <a:avLst/>
          </a:prstGeom>
          <a:noFill/>
        </p:spPr>
      </p:pic>
      <p:pic>
        <p:nvPicPr>
          <p:cNvPr id="55300" name="Picture 4" descr="http://t2.gstatic.com/images?q=tbn:ANd9GcTIB4abxL53zDxw3zzi6sAPhvdRZlId3oRhSTk3FxPW0xMY9F1RAgb-kyrO"/>
          <p:cNvPicPr>
            <a:picLocks noChangeAspect="1" noChangeArrowheads="1"/>
          </p:cNvPicPr>
          <p:nvPr/>
        </p:nvPicPr>
        <p:blipFill>
          <a:blip r:embed="rId4" cstate="print"/>
          <a:srcRect/>
          <a:stretch>
            <a:fillRect/>
          </a:stretch>
        </p:blipFill>
        <p:spPr bwMode="auto">
          <a:xfrm>
            <a:off x="4419600" y="3733800"/>
            <a:ext cx="1847850" cy="2466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Spanish in Exploration</a:t>
            </a:r>
            <a:endParaRPr lang="en-US" dirty="0">
              <a:solidFill>
                <a:schemeClr val="tx2">
                  <a:lumMod val="75000"/>
                </a:schemeClr>
              </a:solidFill>
            </a:endParaRPr>
          </a:p>
        </p:txBody>
      </p:sp>
      <p:sp>
        <p:nvSpPr>
          <p:cNvPr id="3" name="Content Placeholder 2"/>
          <p:cNvSpPr>
            <a:spLocks noGrp="1"/>
          </p:cNvSpPr>
          <p:nvPr>
            <p:ph idx="1"/>
          </p:nvPr>
        </p:nvSpPr>
        <p:spPr>
          <a:xfrm>
            <a:off x="0" y="1189037"/>
            <a:ext cx="6096000" cy="5668963"/>
          </a:xfrm>
        </p:spPr>
        <p:txBody>
          <a:bodyPr>
            <a:normAutofit lnSpcReduction="10000"/>
          </a:bodyPr>
          <a:lstStyle/>
          <a:p>
            <a:r>
              <a:rPr lang="en-US" dirty="0" smtClean="0">
                <a:solidFill>
                  <a:schemeClr val="tx2">
                    <a:lumMod val="75000"/>
                  </a:schemeClr>
                </a:solidFill>
              </a:rPr>
              <a:t>The Spanish attack these empires. They have better guns which allow them to conquer the Aztecs and Incas. </a:t>
            </a:r>
          </a:p>
          <a:p>
            <a:r>
              <a:rPr lang="en-US" dirty="0" smtClean="0">
                <a:solidFill>
                  <a:schemeClr val="tx2">
                    <a:lumMod val="75000"/>
                  </a:schemeClr>
                </a:solidFill>
              </a:rPr>
              <a:t>Also, they bring with them diseases that the natives had never been exposed to.</a:t>
            </a:r>
          </a:p>
          <a:p>
            <a:r>
              <a:rPr lang="en-US" dirty="0" smtClean="0">
                <a:solidFill>
                  <a:schemeClr val="tx2">
                    <a:lumMod val="75000"/>
                  </a:schemeClr>
                </a:solidFill>
              </a:rPr>
              <a:t>The new diseases wipe out ¾ of the native population. </a:t>
            </a:r>
          </a:p>
          <a:p>
            <a:r>
              <a:rPr lang="en-US" dirty="0" smtClean="0">
                <a:solidFill>
                  <a:schemeClr val="tx2">
                    <a:lumMod val="75000"/>
                  </a:schemeClr>
                </a:solidFill>
              </a:rPr>
              <a:t>Spain ruled much of the Americas. </a:t>
            </a:r>
            <a:endParaRPr lang="en-US" dirty="0">
              <a:solidFill>
                <a:schemeClr val="tx2">
                  <a:lumMod val="75000"/>
                </a:schemeClr>
              </a:solidFill>
            </a:endParaRPr>
          </a:p>
        </p:txBody>
      </p:sp>
      <p:pic>
        <p:nvPicPr>
          <p:cNvPr id="54274" name="Picture 2" descr="http://www.chadsellart.com/wp-content/uploads/2012/07/Conquistador-copy.jpg"/>
          <p:cNvPicPr>
            <a:picLocks noChangeAspect="1" noChangeArrowheads="1"/>
          </p:cNvPicPr>
          <p:nvPr/>
        </p:nvPicPr>
        <p:blipFill>
          <a:blip r:embed="rId2" cstate="print"/>
          <a:srcRect/>
          <a:stretch>
            <a:fillRect/>
          </a:stretch>
        </p:blipFill>
        <p:spPr bwMode="auto">
          <a:xfrm>
            <a:off x="5943600" y="1676400"/>
            <a:ext cx="3027653" cy="45910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English in Exploration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England and France look for routes through North America since Spain and Portugal control the Southern routes. </a:t>
            </a:r>
          </a:p>
          <a:p>
            <a:r>
              <a:rPr lang="en-US" dirty="0" smtClean="0">
                <a:solidFill>
                  <a:schemeClr val="tx2">
                    <a:lumMod val="75000"/>
                  </a:schemeClr>
                </a:solidFill>
              </a:rPr>
              <a:t>England was also looking for riches in addition to a route to Asia. </a:t>
            </a:r>
          </a:p>
          <a:p>
            <a:endParaRPr lang="en-US" dirty="0"/>
          </a:p>
          <a:p>
            <a:endParaRPr lang="en-US" dirty="0"/>
          </a:p>
        </p:txBody>
      </p:sp>
      <p:pic>
        <p:nvPicPr>
          <p:cNvPr id="53250" name="Picture 2" descr="http://www.kidsnewsroom.org/resources/sol/TX/G08H06/37graphicaa.gif"/>
          <p:cNvPicPr>
            <a:picLocks noChangeAspect="1" noChangeArrowheads="1"/>
          </p:cNvPicPr>
          <p:nvPr/>
        </p:nvPicPr>
        <p:blipFill>
          <a:blip r:embed="rId2" cstate="print"/>
          <a:srcRect/>
          <a:stretch>
            <a:fillRect/>
          </a:stretch>
        </p:blipFill>
        <p:spPr bwMode="auto">
          <a:xfrm>
            <a:off x="4191000" y="3674044"/>
            <a:ext cx="4495800" cy="31839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English in Exploration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Spain was controlling all of the gold and silver that once belonged to Aztecs and Incas. </a:t>
            </a:r>
          </a:p>
          <a:p>
            <a:r>
              <a:rPr lang="en-US" dirty="0" smtClean="0">
                <a:solidFill>
                  <a:schemeClr val="tx2">
                    <a:lumMod val="75000"/>
                  </a:schemeClr>
                </a:solidFill>
              </a:rPr>
              <a:t>English explorer Sir Frances Drake stole from Spanish transport ships. </a:t>
            </a:r>
          </a:p>
          <a:p>
            <a:r>
              <a:rPr lang="en-US" dirty="0" smtClean="0">
                <a:solidFill>
                  <a:schemeClr val="tx2">
                    <a:lumMod val="75000"/>
                  </a:schemeClr>
                </a:solidFill>
              </a:rPr>
              <a:t>This upset Spain!</a:t>
            </a:r>
            <a:endParaRPr lang="en-US" dirty="0">
              <a:solidFill>
                <a:schemeClr val="tx2">
                  <a:lumMod val="75000"/>
                </a:schemeClr>
              </a:solidFill>
            </a:endParaRPr>
          </a:p>
        </p:txBody>
      </p:sp>
      <p:pic>
        <p:nvPicPr>
          <p:cNvPr id="52226" name="Picture 2" descr="http://www.biography.com/imported/images/Biography/Images/Profiles/D/Sir-Francis-Drake-9278809-1-402.jpg"/>
          <p:cNvPicPr>
            <a:picLocks noChangeAspect="1" noChangeArrowheads="1"/>
          </p:cNvPicPr>
          <p:nvPr/>
        </p:nvPicPr>
        <p:blipFill>
          <a:blip r:embed="rId2" cstate="print"/>
          <a:srcRect/>
          <a:stretch>
            <a:fillRect/>
          </a:stretch>
        </p:blipFill>
        <p:spPr bwMode="auto">
          <a:xfrm>
            <a:off x="5181600" y="3352800"/>
            <a:ext cx="3276600" cy="32766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Vocabulary</a:t>
            </a:r>
            <a:endParaRPr lang="en-US" dirty="0">
              <a:solidFill>
                <a:schemeClr val="tx2">
                  <a:lumMod val="75000"/>
                </a:schemeClr>
              </a:solidFill>
            </a:endParaRPr>
          </a:p>
        </p:txBody>
      </p:sp>
      <p:sp>
        <p:nvSpPr>
          <p:cNvPr id="3" name="Content Placeholder 2"/>
          <p:cNvSpPr>
            <a:spLocks noGrp="1"/>
          </p:cNvSpPr>
          <p:nvPr>
            <p:ph idx="1"/>
          </p:nvPr>
        </p:nvSpPr>
        <p:spPr/>
        <p:txBody>
          <a:bodyPr>
            <a:normAutofit/>
          </a:bodyPr>
          <a:lstStyle/>
          <a:p>
            <a:r>
              <a:rPr lang="en-US" dirty="0" smtClean="0">
                <a:solidFill>
                  <a:schemeClr val="tx2">
                    <a:lumMod val="75000"/>
                  </a:schemeClr>
                </a:solidFill>
              </a:rPr>
              <a:t>Capitalism – An economic system in which individuals and private businesses run most industries. </a:t>
            </a:r>
          </a:p>
          <a:p>
            <a:r>
              <a:rPr lang="en-US" dirty="0" smtClean="0">
                <a:solidFill>
                  <a:schemeClr val="tx2">
                    <a:lumMod val="75000"/>
                  </a:schemeClr>
                </a:solidFill>
              </a:rPr>
              <a:t>Circumnavigate – To go all the way around. </a:t>
            </a:r>
          </a:p>
          <a:p>
            <a:r>
              <a:rPr lang="en-US" dirty="0" smtClean="0">
                <a:solidFill>
                  <a:schemeClr val="tx2">
                    <a:lumMod val="75000"/>
                  </a:schemeClr>
                </a:solidFill>
              </a:rPr>
              <a:t>Columbian Exchange – An exchange of plants, animals, and ideas between the New World (Americas) and the Old World (Europe).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581400" cy="2697162"/>
          </a:xfrm>
        </p:spPr>
        <p:txBody>
          <a:bodyPr>
            <a:normAutofit/>
          </a:bodyPr>
          <a:lstStyle/>
          <a:p>
            <a:r>
              <a:rPr lang="en-US" dirty="0" smtClean="0"/>
              <a:t>English</a:t>
            </a:r>
            <a:br>
              <a:rPr lang="en-US" dirty="0" smtClean="0"/>
            </a:br>
            <a:r>
              <a:rPr lang="en-US" dirty="0" smtClean="0"/>
              <a:t> in Exploration</a:t>
            </a:r>
            <a:endParaRPr lang="en-US" dirty="0"/>
          </a:p>
        </p:txBody>
      </p:sp>
      <p:sp>
        <p:nvSpPr>
          <p:cNvPr id="3" name="Content Placeholder 2"/>
          <p:cNvSpPr>
            <a:spLocks noGrp="1"/>
          </p:cNvSpPr>
          <p:nvPr>
            <p:ph idx="1"/>
          </p:nvPr>
        </p:nvSpPr>
        <p:spPr>
          <a:xfrm>
            <a:off x="0" y="3124200"/>
            <a:ext cx="9144000" cy="3733800"/>
          </a:xfrm>
        </p:spPr>
        <p:txBody>
          <a:bodyPr>
            <a:normAutofit fontScale="92500" lnSpcReduction="20000"/>
          </a:bodyPr>
          <a:lstStyle/>
          <a:p>
            <a:r>
              <a:rPr lang="en-US" dirty="0" smtClean="0"/>
              <a:t>Spain sends 130 ships to attack England. The fleet was called the Spanish Armada. </a:t>
            </a:r>
          </a:p>
          <a:p>
            <a:r>
              <a:rPr lang="en-US" dirty="0" smtClean="0"/>
              <a:t>These ships were large and heavily adorned with decoration. </a:t>
            </a:r>
          </a:p>
          <a:p>
            <a:r>
              <a:rPr lang="en-US" dirty="0" smtClean="0"/>
              <a:t>The English had faster ships and better guns. </a:t>
            </a:r>
          </a:p>
          <a:p>
            <a:r>
              <a:rPr lang="en-US" dirty="0" smtClean="0"/>
              <a:t>The Armada was defeated!</a:t>
            </a:r>
          </a:p>
          <a:p>
            <a:r>
              <a:rPr lang="en-US" dirty="0" smtClean="0"/>
              <a:t>This means that Spain did not invade England and they now had an opponent for the best fleet on the sea! </a:t>
            </a:r>
          </a:p>
        </p:txBody>
      </p:sp>
      <p:pic>
        <p:nvPicPr>
          <p:cNvPr id="51202" name="Picture 2" descr="http://images.fineartamerica.com/images-medium-large/15-spanish-armada-1588-granger.jpg"/>
          <p:cNvPicPr>
            <a:picLocks noChangeAspect="1" noChangeArrowheads="1"/>
          </p:cNvPicPr>
          <p:nvPr/>
        </p:nvPicPr>
        <p:blipFill>
          <a:blip r:embed="rId2" cstate="print"/>
          <a:srcRect/>
          <a:stretch>
            <a:fillRect/>
          </a:stretch>
        </p:blipFill>
        <p:spPr bwMode="auto">
          <a:xfrm>
            <a:off x="4419600" y="228600"/>
            <a:ext cx="4267200" cy="28806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9800" y="914400"/>
            <a:ext cx="2895600" cy="1143000"/>
          </a:xfrm>
        </p:spPr>
        <p:txBody>
          <a:bodyPr>
            <a:normAutofit fontScale="90000"/>
          </a:bodyPr>
          <a:lstStyle/>
          <a:p>
            <a:r>
              <a:rPr lang="en-US" dirty="0" smtClean="0">
                <a:solidFill>
                  <a:schemeClr val="tx2">
                    <a:lumMod val="75000"/>
                  </a:schemeClr>
                </a:solidFill>
              </a:rPr>
              <a:t>English </a:t>
            </a:r>
            <a:br>
              <a:rPr lang="en-US" dirty="0" smtClean="0">
                <a:solidFill>
                  <a:schemeClr val="tx2">
                    <a:lumMod val="75000"/>
                  </a:schemeClr>
                </a:solidFill>
              </a:rPr>
            </a:br>
            <a:r>
              <a:rPr lang="en-US" dirty="0" smtClean="0">
                <a:solidFill>
                  <a:schemeClr val="tx2">
                    <a:lumMod val="75000"/>
                  </a:schemeClr>
                </a:solidFill>
              </a:rPr>
              <a:t>in Exploration</a:t>
            </a:r>
            <a:endParaRPr lang="en-US" dirty="0">
              <a:solidFill>
                <a:schemeClr val="tx2">
                  <a:lumMod val="75000"/>
                </a:schemeClr>
              </a:solidFill>
            </a:endParaRPr>
          </a:p>
        </p:txBody>
      </p:sp>
      <p:sp>
        <p:nvSpPr>
          <p:cNvPr id="3" name="Content Placeholder 2"/>
          <p:cNvSpPr>
            <a:spLocks noGrp="1"/>
          </p:cNvSpPr>
          <p:nvPr>
            <p:ph idx="1"/>
          </p:nvPr>
        </p:nvSpPr>
        <p:spPr>
          <a:xfrm>
            <a:off x="152400" y="2789237"/>
            <a:ext cx="8686800" cy="4068763"/>
          </a:xfrm>
        </p:spPr>
        <p:txBody>
          <a:bodyPr>
            <a:normAutofit fontScale="92500" lnSpcReduction="20000"/>
          </a:bodyPr>
          <a:lstStyle/>
          <a:p>
            <a:r>
              <a:rPr lang="en-US" dirty="0" smtClean="0">
                <a:solidFill>
                  <a:schemeClr val="tx2">
                    <a:lumMod val="75000"/>
                  </a:schemeClr>
                </a:solidFill>
              </a:rPr>
              <a:t>Another important explorer for the English was James Cook. </a:t>
            </a:r>
          </a:p>
          <a:p>
            <a:r>
              <a:rPr lang="en-US" dirty="0" smtClean="0">
                <a:solidFill>
                  <a:schemeClr val="tx2">
                    <a:lumMod val="75000"/>
                  </a:schemeClr>
                </a:solidFill>
              </a:rPr>
              <a:t>Cook and his crew were searching for a Northern Passage through North America that would connect the Pacific Ocean and the Atlantic Ocean. </a:t>
            </a:r>
          </a:p>
          <a:p>
            <a:r>
              <a:rPr lang="en-US" dirty="0" smtClean="0">
                <a:solidFill>
                  <a:schemeClr val="tx2">
                    <a:lumMod val="75000"/>
                  </a:schemeClr>
                </a:solidFill>
              </a:rPr>
              <a:t>They could not find a passage so they sailed south. </a:t>
            </a:r>
          </a:p>
          <a:p>
            <a:r>
              <a:rPr lang="en-US" dirty="0" smtClean="0">
                <a:solidFill>
                  <a:schemeClr val="tx2">
                    <a:lumMod val="75000"/>
                  </a:schemeClr>
                </a:solidFill>
              </a:rPr>
              <a:t>They discovered what we today know as the Hawaiian Islands. Cook called them the Sandwich Islands though. He named them after his friend the Earl of Sandwich. </a:t>
            </a:r>
            <a:endParaRPr lang="en-US" dirty="0">
              <a:solidFill>
                <a:schemeClr val="tx2">
                  <a:lumMod val="75000"/>
                </a:schemeClr>
              </a:solidFill>
            </a:endParaRPr>
          </a:p>
        </p:txBody>
      </p:sp>
      <p:pic>
        <p:nvPicPr>
          <p:cNvPr id="38914" name="Picture 2" descr="http://www.nndb.com/people/757/000086499/cook-sm.jpg"/>
          <p:cNvPicPr>
            <a:picLocks noChangeAspect="1" noChangeArrowheads="1"/>
          </p:cNvPicPr>
          <p:nvPr/>
        </p:nvPicPr>
        <p:blipFill>
          <a:blip r:embed="rId2" cstate="print"/>
          <a:srcRect/>
          <a:stretch>
            <a:fillRect/>
          </a:stretch>
        </p:blipFill>
        <p:spPr bwMode="auto">
          <a:xfrm>
            <a:off x="228600" y="228600"/>
            <a:ext cx="2057400" cy="2486026"/>
          </a:xfrm>
          <a:prstGeom prst="rect">
            <a:avLst/>
          </a:prstGeom>
          <a:noFill/>
        </p:spPr>
      </p:pic>
      <p:pic>
        <p:nvPicPr>
          <p:cNvPr id="38916" name="Picture 4" descr="http://www.jamescook.cz/_dataPublic/photo/017c39e7eeb2c887256faa85c2b2edff/mapa02.jpg"/>
          <p:cNvPicPr>
            <a:picLocks noChangeAspect="1" noChangeArrowheads="1"/>
          </p:cNvPicPr>
          <p:nvPr/>
        </p:nvPicPr>
        <p:blipFill>
          <a:blip r:embed="rId3" cstate="print"/>
          <a:srcRect/>
          <a:stretch>
            <a:fillRect/>
          </a:stretch>
        </p:blipFill>
        <p:spPr bwMode="auto">
          <a:xfrm>
            <a:off x="2438400" y="0"/>
            <a:ext cx="3657600" cy="27324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French in Exploration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Jacques Cartier was a French explorer. His journeys led to Canada being claimed by the French. </a:t>
            </a:r>
            <a:endParaRPr lang="en-US" dirty="0">
              <a:solidFill>
                <a:schemeClr val="tx2">
                  <a:lumMod val="75000"/>
                </a:schemeClr>
              </a:solidFill>
            </a:endParaRPr>
          </a:p>
        </p:txBody>
      </p:sp>
      <p:pic>
        <p:nvPicPr>
          <p:cNvPr id="40962" name="Picture 2" descr="http://thehistoryjunkie.com/wp-content/uploads/2012/06/cartier.jpg"/>
          <p:cNvPicPr>
            <a:picLocks noChangeAspect="1" noChangeArrowheads="1"/>
          </p:cNvPicPr>
          <p:nvPr/>
        </p:nvPicPr>
        <p:blipFill>
          <a:blip r:embed="rId2" cstate="print"/>
          <a:srcRect/>
          <a:stretch>
            <a:fillRect/>
          </a:stretch>
        </p:blipFill>
        <p:spPr bwMode="auto">
          <a:xfrm>
            <a:off x="2133600" y="2895600"/>
            <a:ext cx="2864367" cy="3676651"/>
          </a:xfrm>
          <a:prstGeom prst="rect">
            <a:avLst/>
          </a:prstGeom>
          <a:noFill/>
        </p:spPr>
      </p:pic>
      <p:pic>
        <p:nvPicPr>
          <p:cNvPr id="40964" name="Picture 4" descr="http://upload.wikimedia.org/wikipedia/commons/thumb/7/79/Cartier_First_Voyage_Map_1.png/320px-Cartier_First_Voyage_Map_1.png"/>
          <p:cNvPicPr>
            <a:picLocks noChangeAspect="1" noChangeArrowheads="1"/>
          </p:cNvPicPr>
          <p:nvPr/>
        </p:nvPicPr>
        <p:blipFill>
          <a:blip r:embed="rId3" cstate="print"/>
          <a:srcRect/>
          <a:stretch>
            <a:fillRect/>
          </a:stretch>
        </p:blipFill>
        <p:spPr bwMode="auto">
          <a:xfrm>
            <a:off x="5257800" y="3276600"/>
            <a:ext cx="3508488" cy="304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Colonization Following Exploration</a:t>
            </a:r>
            <a:endParaRPr lang="en-US" dirty="0">
              <a:solidFill>
                <a:schemeClr val="tx2">
                  <a:lumMod val="75000"/>
                </a:schemeClr>
              </a:solidFill>
            </a:endParaRPr>
          </a:p>
        </p:txBody>
      </p:sp>
      <p:sp>
        <p:nvSpPr>
          <p:cNvPr id="3" name="Content Placeholder 2"/>
          <p:cNvSpPr>
            <a:spLocks noGrp="1"/>
          </p:cNvSpPr>
          <p:nvPr>
            <p:ph idx="1"/>
          </p:nvPr>
        </p:nvSpPr>
        <p:spPr>
          <a:xfrm>
            <a:off x="2590800" y="990600"/>
            <a:ext cx="6553200" cy="5638800"/>
          </a:xfrm>
        </p:spPr>
        <p:txBody>
          <a:bodyPr>
            <a:normAutofit fontScale="92500" lnSpcReduction="10000"/>
          </a:bodyPr>
          <a:lstStyle/>
          <a:p>
            <a:r>
              <a:rPr lang="en-US" u="sng" dirty="0" smtClean="0">
                <a:solidFill>
                  <a:schemeClr val="tx2">
                    <a:lumMod val="75000"/>
                  </a:schemeClr>
                </a:solidFill>
              </a:rPr>
              <a:t>Portugal</a:t>
            </a:r>
            <a:r>
              <a:rPr lang="en-US" dirty="0" smtClean="0">
                <a:solidFill>
                  <a:schemeClr val="tx2">
                    <a:lumMod val="75000"/>
                  </a:schemeClr>
                </a:solidFill>
              </a:rPr>
              <a:t> – Brazil. They only set up this colony when their power in the region was being threatened by other countries. </a:t>
            </a:r>
          </a:p>
          <a:p>
            <a:r>
              <a:rPr lang="en-US" u="sng" dirty="0" smtClean="0">
                <a:solidFill>
                  <a:schemeClr val="tx2">
                    <a:lumMod val="75000"/>
                  </a:schemeClr>
                </a:solidFill>
              </a:rPr>
              <a:t>Spain</a:t>
            </a:r>
            <a:r>
              <a:rPr lang="en-US" dirty="0" smtClean="0">
                <a:solidFill>
                  <a:schemeClr val="tx2">
                    <a:lumMod val="75000"/>
                  </a:schemeClr>
                </a:solidFill>
              </a:rPr>
              <a:t> – Mexico, Latin America, Caribbean, and Southern North America. Took over the Aztec and Inca empires and controlled large amounts of gold and silver. Set up colonies in these areas. Put encomienda in place. This is a system where the Spanish government allowed citizens to demand work from the natives. </a:t>
            </a:r>
          </a:p>
        </p:txBody>
      </p:sp>
      <p:pic>
        <p:nvPicPr>
          <p:cNvPr id="39938" name="Picture 2" descr="http://upload.wikimedia.org/wikipedia/commons/thumb/b/b0/Colonization_of_the_Americas_1750.PNG/300px-Colonization_of_the_Americas_1750.PNG"/>
          <p:cNvPicPr>
            <a:picLocks noChangeAspect="1" noChangeArrowheads="1"/>
          </p:cNvPicPr>
          <p:nvPr/>
        </p:nvPicPr>
        <p:blipFill>
          <a:blip r:embed="rId2" cstate="print"/>
          <a:srcRect/>
          <a:stretch>
            <a:fillRect/>
          </a:stretch>
        </p:blipFill>
        <p:spPr bwMode="auto">
          <a:xfrm>
            <a:off x="114874" y="1676400"/>
            <a:ext cx="2742626" cy="36385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Colonization Following Exploration</a:t>
            </a:r>
            <a:endParaRPr lang="en-US" dirty="0">
              <a:solidFill>
                <a:schemeClr val="tx2">
                  <a:lumMod val="75000"/>
                </a:schemeClr>
              </a:solidFill>
            </a:endParaRPr>
          </a:p>
        </p:txBody>
      </p:sp>
      <p:sp>
        <p:nvSpPr>
          <p:cNvPr id="3" name="Content Placeholder 2"/>
          <p:cNvSpPr>
            <a:spLocks noGrp="1"/>
          </p:cNvSpPr>
          <p:nvPr>
            <p:ph idx="1"/>
          </p:nvPr>
        </p:nvSpPr>
        <p:spPr>
          <a:xfrm>
            <a:off x="2438400" y="1066800"/>
            <a:ext cx="6477000" cy="5791200"/>
          </a:xfrm>
        </p:spPr>
        <p:txBody>
          <a:bodyPr>
            <a:normAutofit fontScale="92500" lnSpcReduction="10000"/>
          </a:bodyPr>
          <a:lstStyle/>
          <a:p>
            <a:r>
              <a:rPr lang="en-US" u="sng" dirty="0" smtClean="0">
                <a:solidFill>
                  <a:schemeClr val="tx2">
                    <a:lumMod val="75000"/>
                  </a:schemeClr>
                </a:solidFill>
              </a:rPr>
              <a:t>England </a:t>
            </a:r>
            <a:r>
              <a:rPr lang="en-US" dirty="0" smtClean="0">
                <a:solidFill>
                  <a:schemeClr val="tx2">
                    <a:lumMod val="75000"/>
                  </a:schemeClr>
                </a:solidFill>
              </a:rPr>
              <a:t>– Eastern Coast of North America, Parts of Canada, Australia. Came to the New World looking for riches and religious freedom. Australia was set up by English convicts. This happened because English prisons were overcrowded. </a:t>
            </a:r>
          </a:p>
          <a:p>
            <a:r>
              <a:rPr lang="en-US" u="sng" dirty="0" smtClean="0">
                <a:solidFill>
                  <a:schemeClr val="tx2">
                    <a:lumMod val="75000"/>
                  </a:schemeClr>
                </a:solidFill>
              </a:rPr>
              <a:t>France</a:t>
            </a:r>
            <a:r>
              <a:rPr lang="en-US" dirty="0" smtClean="0">
                <a:solidFill>
                  <a:schemeClr val="tx2">
                    <a:lumMod val="75000"/>
                  </a:schemeClr>
                </a:solidFill>
              </a:rPr>
              <a:t> – Parts of Canada, Southern tip of South America. Disappointed that gold and silver was not plentiful like in the region the Spanish settled. French soon found out that furs were a valuable resource of their region. </a:t>
            </a:r>
            <a:endParaRPr lang="en-US" dirty="0">
              <a:solidFill>
                <a:schemeClr val="tx2">
                  <a:lumMod val="75000"/>
                </a:schemeClr>
              </a:solidFill>
            </a:endParaRPr>
          </a:p>
        </p:txBody>
      </p:sp>
      <p:pic>
        <p:nvPicPr>
          <p:cNvPr id="37890" name="Picture 2" descr="http://upload.wikimedia.org/wikipedia/commons/thumb/b/b0/Colonization_of_the_Americas_1750.PNG/300px-Colonization_of_the_Americas_1750.PNG"/>
          <p:cNvPicPr>
            <a:picLocks noChangeAspect="1" noChangeArrowheads="1"/>
          </p:cNvPicPr>
          <p:nvPr/>
        </p:nvPicPr>
        <p:blipFill>
          <a:blip r:embed="rId2" cstate="print"/>
          <a:srcRect/>
          <a:stretch>
            <a:fillRect/>
          </a:stretch>
        </p:blipFill>
        <p:spPr bwMode="auto">
          <a:xfrm>
            <a:off x="57437" y="1828800"/>
            <a:ext cx="2699548" cy="3581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6248400" cy="1143000"/>
          </a:xfrm>
        </p:spPr>
        <p:txBody>
          <a:bodyPr/>
          <a:lstStyle/>
          <a:p>
            <a:r>
              <a:rPr lang="en-US" dirty="0" smtClean="0">
                <a:solidFill>
                  <a:schemeClr val="tx2">
                    <a:lumMod val="75000"/>
                  </a:schemeClr>
                </a:solidFill>
              </a:rPr>
              <a:t>Results of Exploration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New Knowledge of the World </a:t>
            </a:r>
          </a:p>
          <a:p>
            <a:r>
              <a:rPr lang="en-US" dirty="0" smtClean="0">
                <a:solidFill>
                  <a:schemeClr val="tx2">
                    <a:lumMod val="75000"/>
                  </a:schemeClr>
                </a:solidFill>
              </a:rPr>
              <a:t>Proved Old Beliefs Wrong</a:t>
            </a:r>
          </a:p>
          <a:p>
            <a:r>
              <a:rPr lang="en-US" dirty="0" smtClean="0">
                <a:solidFill>
                  <a:schemeClr val="tx2">
                    <a:lumMod val="75000"/>
                  </a:schemeClr>
                </a:solidFill>
              </a:rPr>
              <a:t>Discovered that the Americas were separate from Asia</a:t>
            </a:r>
          </a:p>
          <a:p>
            <a:r>
              <a:rPr lang="en-US" dirty="0" smtClean="0">
                <a:solidFill>
                  <a:schemeClr val="tx2">
                    <a:lumMod val="75000"/>
                  </a:schemeClr>
                </a:solidFill>
              </a:rPr>
              <a:t>Geographers Made Better Maps </a:t>
            </a:r>
          </a:p>
          <a:p>
            <a:r>
              <a:rPr lang="en-US" dirty="0" smtClean="0">
                <a:solidFill>
                  <a:schemeClr val="tx2">
                    <a:lumMod val="75000"/>
                  </a:schemeClr>
                </a:solidFill>
              </a:rPr>
              <a:t>New Lands were Claimed and Settled</a:t>
            </a:r>
          </a:p>
          <a:p>
            <a:r>
              <a:rPr lang="en-US" dirty="0" smtClean="0">
                <a:solidFill>
                  <a:schemeClr val="tx2">
                    <a:lumMod val="75000"/>
                  </a:schemeClr>
                </a:solidFill>
              </a:rPr>
              <a:t>New Trade Routes were Discovered</a:t>
            </a:r>
          </a:p>
        </p:txBody>
      </p:sp>
      <p:pic>
        <p:nvPicPr>
          <p:cNvPr id="50178" name="Picture 2" descr="http://www.diamondvogel.com/colorcanvas/2009/images/Exploration_Thumb.jpg"/>
          <p:cNvPicPr>
            <a:picLocks noChangeAspect="1" noChangeArrowheads="1"/>
          </p:cNvPicPr>
          <p:nvPr/>
        </p:nvPicPr>
        <p:blipFill>
          <a:blip r:embed="rId2" cstate="print"/>
          <a:srcRect/>
          <a:stretch>
            <a:fillRect/>
          </a:stretch>
        </p:blipFill>
        <p:spPr bwMode="auto">
          <a:xfrm>
            <a:off x="6172200" y="228600"/>
            <a:ext cx="2667000"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Results of Exploration</a:t>
            </a:r>
            <a:endParaRPr lang="en-US" dirty="0"/>
          </a:p>
        </p:txBody>
      </p:sp>
      <p:sp>
        <p:nvSpPr>
          <p:cNvPr id="3" name="Content Placeholder 2"/>
          <p:cNvSpPr>
            <a:spLocks noGrp="1"/>
          </p:cNvSpPr>
          <p:nvPr>
            <p:ph idx="1"/>
          </p:nvPr>
        </p:nvSpPr>
        <p:spPr>
          <a:xfrm>
            <a:off x="304800" y="990600"/>
            <a:ext cx="8229600" cy="4525963"/>
          </a:xfrm>
        </p:spPr>
        <p:txBody>
          <a:bodyPr/>
          <a:lstStyle/>
          <a:p>
            <a:r>
              <a:rPr lang="en-US" dirty="0" smtClean="0">
                <a:solidFill>
                  <a:schemeClr val="tx2">
                    <a:lumMod val="75000"/>
                  </a:schemeClr>
                </a:solidFill>
              </a:rPr>
              <a:t>The discovery of new trade routes led to an increase in trade and an increase in the variety of trade goods. </a:t>
            </a:r>
          </a:p>
          <a:p>
            <a:r>
              <a:rPr lang="en-US" dirty="0" smtClean="0">
                <a:solidFill>
                  <a:schemeClr val="tx2">
                    <a:lumMod val="75000"/>
                  </a:schemeClr>
                </a:solidFill>
              </a:rPr>
              <a:t>This resulted in two new forms of trade:</a:t>
            </a:r>
          </a:p>
          <a:p>
            <a:pPr lvl="1"/>
            <a:r>
              <a:rPr lang="en-US" dirty="0" smtClean="0">
                <a:solidFill>
                  <a:schemeClr val="tx2">
                    <a:lumMod val="75000"/>
                  </a:schemeClr>
                </a:solidFill>
              </a:rPr>
              <a:t>Columbian Trade</a:t>
            </a:r>
          </a:p>
          <a:p>
            <a:pPr lvl="1"/>
            <a:r>
              <a:rPr lang="en-US" dirty="0" smtClean="0">
                <a:solidFill>
                  <a:schemeClr val="tx2">
                    <a:lumMod val="75000"/>
                  </a:schemeClr>
                </a:solidFill>
              </a:rPr>
              <a:t>Triangular Trade</a:t>
            </a:r>
            <a:endParaRPr lang="en-US" dirty="0">
              <a:solidFill>
                <a:schemeClr val="tx2">
                  <a:lumMod val="75000"/>
                </a:schemeClr>
              </a:solidFill>
            </a:endParaRPr>
          </a:p>
        </p:txBody>
      </p:sp>
      <p:pic>
        <p:nvPicPr>
          <p:cNvPr id="49154" name="Picture 2" descr="http://ronmamita.files.wordpress.com/2012/08/pix_trad-tri.gif"/>
          <p:cNvPicPr>
            <a:picLocks noChangeAspect="1" noChangeArrowheads="1"/>
          </p:cNvPicPr>
          <p:nvPr/>
        </p:nvPicPr>
        <p:blipFill>
          <a:blip r:embed="rId2" cstate="print"/>
          <a:srcRect/>
          <a:stretch>
            <a:fillRect/>
          </a:stretch>
        </p:blipFill>
        <p:spPr bwMode="auto">
          <a:xfrm rot="470208">
            <a:off x="4900515" y="3369346"/>
            <a:ext cx="3790500" cy="2842875"/>
          </a:xfrm>
          <a:prstGeom prst="rect">
            <a:avLst/>
          </a:prstGeom>
          <a:noFill/>
        </p:spPr>
      </p:pic>
      <p:pic>
        <p:nvPicPr>
          <p:cNvPr id="49156" name="Picture 4" descr="http://1.bp.blogspot.com/-kIJcZkkC1VI/TdcSOkeB2dI/AAAAAAAAAFk/pjGlfRQp4os/s1600/columbian%2Bexchange.jpg"/>
          <p:cNvPicPr>
            <a:picLocks noChangeAspect="1" noChangeArrowheads="1"/>
          </p:cNvPicPr>
          <p:nvPr/>
        </p:nvPicPr>
        <p:blipFill>
          <a:blip r:embed="rId3" cstate="print"/>
          <a:srcRect/>
          <a:stretch>
            <a:fillRect/>
          </a:stretch>
        </p:blipFill>
        <p:spPr bwMode="auto">
          <a:xfrm>
            <a:off x="228600" y="4114800"/>
            <a:ext cx="4838700" cy="25345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Columbian Trade</a:t>
            </a:r>
            <a:endParaRPr lang="en-US" dirty="0">
              <a:solidFill>
                <a:schemeClr val="tx2">
                  <a:lumMod val="75000"/>
                </a:schemeClr>
              </a:solidFill>
            </a:endParaRPr>
          </a:p>
        </p:txBody>
      </p:sp>
      <p:pic>
        <p:nvPicPr>
          <p:cNvPr id="48130" name="Picture 2" descr="http://inthepastlane.com/wp-content/uploads/2012/11/Thnksgvg-Columbia-Exch.jpg"/>
          <p:cNvPicPr>
            <a:picLocks noChangeAspect="1" noChangeArrowheads="1"/>
          </p:cNvPicPr>
          <p:nvPr/>
        </p:nvPicPr>
        <p:blipFill>
          <a:blip r:embed="rId2" cstate="print"/>
          <a:srcRect/>
          <a:stretch>
            <a:fillRect/>
          </a:stretch>
        </p:blipFill>
        <p:spPr bwMode="auto">
          <a:xfrm>
            <a:off x="533400" y="1143000"/>
            <a:ext cx="8305800" cy="5488414"/>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419600" cy="1143000"/>
          </a:xfrm>
        </p:spPr>
        <p:txBody>
          <a:bodyPr/>
          <a:lstStyle/>
          <a:p>
            <a:r>
              <a:rPr lang="en-US" dirty="0" smtClean="0">
                <a:solidFill>
                  <a:schemeClr val="tx2">
                    <a:lumMod val="75000"/>
                  </a:schemeClr>
                </a:solidFill>
              </a:rPr>
              <a:t>Columbian Trade</a:t>
            </a:r>
            <a:endParaRPr lang="en-US" dirty="0">
              <a:solidFill>
                <a:schemeClr val="tx2">
                  <a:lumMod val="75000"/>
                </a:schemeClr>
              </a:solidFill>
            </a:endParaRPr>
          </a:p>
        </p:txBody>
      </p:sp>
      <p:sp>
        <p:nvSpPr>
          <p:cNvPr id="3" name="Content Placeholder 2"/>
          <p:cNvSpPr>
            <a:spLocks noGrp="1"/>
          </p:cNvSpPr>
          <p:nvPr>
            <p:ph idx="1"/>
          </p:nvPr>
        </p:nvSpPr>
        <p:spPr>
          <a:xfrm>
            <a:off x="304800" y="1981200"/>
            <a:ext cx="8229600" cy="4525963"/>
          </a:xfrm>
        </p:spPr>
        <p:txBody>
          <a:bodyPr>
            <a:normAutofit fontScale="92500" lnSpcReduction="10000"/>
          </a:bodyPr>
          <a:lstStyle/>
          <a:p>
            <a:r>
              <a:rPr lang="en-US" u="sng" dirty="0" smtClean="0">
                <a:solidFill>
                  <a:schemeClr val="tx2">
                    <a:lumMod val="75000"/>
                  </a:schemeClr>
                </a:solidFill>
              </a:rPr>
              <a:t>Results of the Exchange:</a:t>
            </a:r>
          </a:p>
          <a:p>
            <a:r>
              <a:rPr lang="en-US" dirty="0" smtClean="0">
                <a:solidFill>
                  <a:schemeClr val="tx2">
                    <a:lumMod val="75000"/>
                  </a:schemeClr>
                </a:solidFill>
              </a:rPr>
              <a:t>Eating habits change.</a:t>
            </a:r>
          </a:p>
          <a:p>
            <a:r>
              <a:rPr lang="en-US" dirty="0" smtClean="0">
                <a:solidFill>
                  <a:schemeClr val="tx2">
                    <a:lumMod val="75000"/>
                  </a:schemeClr>
                </a:solidFill>
              </a:rPr>
              <a:t>Culture of Europe was introduced around the world.</a:t>
            </a:r>
          </a:p>
          <a:p>
            <a:r>
              <a:rPr lang="en-US" dirty="0" smtClean="0">
                <a:solidFill>
                  <a:schemeClr val="tx2">
                    <a:lumMod val="75000"/>
                  </a:schemeClr>
                </a:solidFill>
              </a:rPr>
              <a:t>Many new converts to Christianity.</a:t>
            </a:r>
          </a:p>
          <a:p>
            <a:r>
              <a:rPr lang="en-US" dirty="0" smtClean="0">
                <a:solidFill>
                  <a:schemeClr val="tx2">
                    <a:lumMod val="75000"/>
                  </a:schemeClr>
                </a:solidFill>
              </a:rPr>
              <a:t>New technology was spread to other parts of the world that weren’t as developed as Europe. </a:t>
            </a:r>
          </a:p>
          <a:p>
            <a:r>
              <a:rPr lang="en-US" dirty="0" smtClean="0">
                <a:solidFill>
                  <a:schemeClr val="tx2">
                    <a:lumMod val="75000"/>
                  </a:schemeClr>
                </a:solidFill>
              </a:rPr>
              <a:t>New textiles were made from sheep’s wool. </a:t>
            </a:r>
          </a:p>
          <a:p>
            <a:r>
              <a:rPr lang="en-US" dirty="0" smtClean="0">
                <a:solidFill>
                  <a:schemeClr val="tx2">
                    <a:lumMod val="75000"/>
                  </a:schemeClr>
                </a:solidFill>
              </a:rPr>
              <a:t>Plantations were created in the Americas</a:t>
            </a:r>
            <a:r>
              <a:rPr lang="en-US" dirty="0" smtClean="0"/>
              <a:t>.</a:t>
            </a:r>
          </a:p>
        </p:txBody>
      </p:sp>
      <p:pic>
        <p:nvPicPr>
          <p:cNvPr id="47106" name="Picture 2" descr="http://i46.tinypic.com/2zggho0.jpg"/>
          <p:cNvPicPr>
            <a:picLocks noChangeAspect="1" noChangeArrowheads="1"/>
          </p:cNvPicPr>
          <p:nvPr/>
        </p:nvPicPr>
        <p:blipFill>
          <a:blip r:embed="rId2" cstate="print"/>
          <a:srcRect/>
          <a:stretch>
            <a:fillRect/>
          </a:stretch>
        </p:blipFill>
        <p:spPr bwMode="auto">
          <a:xfrm>
            <a:off x="4876800" y="152400"/>
            <a:ext cx="4114800" cy="259918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Triangular Trade</a:t>
            </a:r>
            <a:endParaRPr lang="en-US" dirty="0">
              <a:solidFill>
                <a:schemeClr val="tx2">
                  <a:lumMod val="75000"/>
                </a:schemeClr>
              </a:solidFill>
            </a:endParaRPr>
          </a:p>
        </p:txBody>
      </p:sp>
      <p:sp>
        <p:nvSpPr>
          <p:cNvPr id="3" name="Content Placeholder 2"/>
          <p:cNvSpPr>
            <a:spLocks noGrp="1"/>
          </p:cNvSpPr>
          <p:nvPr>
            <p:ph idx="1"/>
          </p:nvPr>
        </p:nvSpPr>
        <p:spPr>
          <a:xfrm>
            <a:off x="2590800" y="1600200"/>
            <a:ext cx="6553200" cy="5257800"/>
          </a:xfrm>
        </p:spPr>
        <p:txBody>
          <a:bodyPr/>
          <a:lstStyle/>
          <a:p>
            <a:r>
              <a:rPr lang="en-US" dirty="0" smtClean="0">
                <a:solidFill>
                  <a:schemeClr val="tx2">
                    <a:lumMod val="75000"/>
                  </a:schemeClr>
                </a:solidFill>
              </a:rPr>
              <a:t>The development of plantations would lead to triangular trade. </a:t>
            </a:r>
          </a:p>
          <a:p>
            <a:r>
              <a:rPr lang="en-US" dirty="0" smtClean="0">
                <a:solidFill>
                  <a:schemeClr val="tx2">
                    <a:lumMod val="75000"/>
                  </a:schemeClr>
                </a:solidFill>
              </a:rPr>
              <a:t>Under triangular trade slaves were taken to the West Indies where they were traded for sugar cane. The sugar cane was taken to New England where it was made into rum and other products. It then was shipped out and sold within the colonies. </a:t>
            </a:r>
          </a:p>
          <a:p>
            <a:endParaRPr lang="en-US" dirty="0">
              <a:solidFill>
                <a:schemeClr val="tx2">
                  <a:lumMod val="75000"/>
                </a:schemeClr>
              </a:solidFill>
            </a:endParaRPr>
          </a:p>
        </p:txBody>
      </p:sp>
      <p:pic>
        <p:nvPicPr>
          <p:cNvPr id="46082" name="Picture 2" descr="http://www.jamalafoods.com/wp-content/uploads/2012/12/slaverycanecutters-2.jpg"/>
          <p:cNvPicPr>
            <a:picLocks noChangeAspect="1" noChangeArrowheads="1"/>
          </p:cNvPicPr>
          <p:nvPr/>
        </p:nvPicPr>
        <p:blipFill>
          <a:blip r:embed="rId2" cstate="print"/>
          <a:srcRect/>
          <a:stretch>
            <a:fillRect/>
          </a:stretch>
        </p:blipFill>
        <p:spPr bwMode="auto">
          <a:xfrm>
            <a:off x="228600" y="3048000"/>
            <a:ext cx="2676525" cy="33813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Vocabulary</a:t>
            </a:r>
            <a:endParaRPr lang="en-US" dirty="0">
              <a:solidFill>
                <a:schemeClr val="tx2">
                  <a:lumMod val="75000"/>
                </a:schemeClr>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chemeClr val="tx2">
                    <a:lumMod val="75000"/>
                  </a:schemeClr>
                </a:solidFill>
              </a:rPr>
              <a:t>Enlightenment – A period during the 1600’s and 1700’s when reason was used to guide people’s thoughts about society, politics, and philosophy.</a:t>
            </a:r>
          </a:p>
          <a:p>
            <a:r>
              <a:rPr lang="en-US" dirty="0" smtClean="0">
                <a:solidFill>
                  <a:schemeClr val="tx2">
                    <a:lumMod val="75000"/>
                  </a:schemeClr>
                </a:solidFill>
              </a:rPr>
              <a:t>Market Economy – An economic system in which individuals decide what goods and services they will buy. </a:t>
            </a:r>
          </a:p>
          <a:p>
            <a:r>
              <a:rPr lang="en-US" dirty="0" smtClean="0">
                <a:solidFill>
                  <a:schemeClr val="tx2">
                    <a:lumMod val="75000"/>
                  </a:schemeClr>
                </a:solidFill>
              </a:rPr>
              <a:t>Mercantilism – A system in which a government controls all economic activity in a country and its colonies to make the government stronger and richer.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Triangular Trade</a:t>
            </a:r>
            <a:endParaRPr lang="en-US" dirty="0">
              <a:solidFill>
                <a:schemeClr val="tx2">
                  <a:lumMod val="75000"/>
                </a:schemeClr>
              </a:solidFill>
            </a:endParaRPr>
          </a:p>
        </p:txBody>
      </p:sp>
      <p:pic>
        <p:nvPicPr>
          <p:cNvPr id="43010" name="Picture 2" descr="http://worldhistoryatyhs.wikispaces.com/file/view/triangle_trade_routes.gif/183559593/triangle_trade_routes.gif"/>
          <p:cNvPicPr>
            <a:picLocks noChangeAspect="1" noChangeArrowheads="1"/>
          </p:cNvPicPr>
          <p:nvPr/>
        </p:nvPicPr>
        <p:blipFill>
          <a:blip r:embed="rId2" cstate="print"/>
          <a:srcRect/>
          <a:stretch>
            <a:fillRect/>
          </a:stretch>
        </p:blipFill>
        <p:spPr bwMode="auto">
          <a:xfrm>
            <a:off x="1295400" y="1143000"/>
            <a:ext cx="7010400" cy="5480858"/>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733800" cy="1143000"/>
          </a:xfrm>
        </p:spPr>
        <p:txBody>
          <a:bodyPr>
            <a:normAutofit fontScale="90000"/>
          </a:bodyPr>
          <a:lstStyle/>
          <a:p>
            <a:r>
              <a:rPr lang="en-US" dirty="0" smtClean="0">
                <a:solidFill>
                  <a:schemeClr val="tx2">
                    <a:lumMod val="75000"/>
                  </a:schemeClr>
                </a:solidFill>
              </a:rPr>
              <a:t>Triangular Trade</a:t>
            </a:r>
            <a:endParaRPr lang="en-US" dirty="0">
              <a:solidFill>
                <a:schemeClr val="tx2">
                  <a:lumMod val="75000"/>
                </a:schemeClr>
              </a:solidFill>
            </a:endParaRPr>
          </a:p>
        </p:txBody>
      </p:sp>
      <p:sp>
        <p:nvSpPr>
          <p:cNvPr id="3" name="Content Placeholder 2"/>
          <p:cNvSpPr>
            <a:spLocks noGrp="1"/>
          </p:cNvSpPr>
          <p:nvPr>
            <p:ph idx="1"/>
          </p:nvPr>
        </p:nvSpPr>
        <p:spPr>
          <a:xfrm>
            <a:off x="0" y="2133600"/>
            <a:ext cx="8686800" cy="4724400"/>
          </a:xfrm>
        </p:spPr>
        <p:txBody>
          <a:bodyPr>
            <a:normAutofit lnSpcReduction="10000"/>
          </a:bodyPr>
          <a:lstStyle/>
          <a:p>
            <a:r>
              <a:rPr lang="en-US" dirty="0" smtClean="0">
                <a:solidFill>
                  <a:schemeClr val="tx2">
                    <a:lumMod val="75000"/>
                  </a:schemeClr>
                </a:solidFill>
              </a:rPr>
              <a:t>The worst part of Triangular Trade was the Middle Passage. </a:t>
            </a:r>
          </a:p>
          <a:p>
            <a:r>
              <a:rPr lang="en-US" dirty="0" smtClean="0">
                <a:solidFill>
                  <a:schemeClr val="tx2">
                    <a:lumMod val="75000"/>
                  </a:schemeClr>
                </a:solidFill>
              </a:rPr>
              <a:t>This was the part of the trip from Africa to the West Indies, as they crossed the Atlantic Ocean. </a:t>
            </a:r>
          </a:p>
          <a:p>
            <a:r>
              <a:rPr lang="en-US" dirty="0" smtClean="0">
                <a:solidFill>
                  <a:schemeClr val="tx2">
                    <a:lumMod val="75000"/>
                  </a:schemeClr>
                </a:solidFill>
              </a:rPr>
              <a:t> Many slaves would be packed onto ships without enough food and water. They would be chained together in cramped conditions. Many would die on the journey. Europeans did not care though because they only viewed slaves as property. </a:t>
            </a:r>
            <a:endParaRPr lang="en-US" dirty="0">
              <a:solidFill>
                <a:schemeClr val="tx2">
                  <a:lumMod val="75000"/>
                </a:schemeClr>
              </a:solidFill>
            </a:endParaRPr>
          </a:p>
        </p:txBody>
      </p:sp>
      <p:pic>
        <p:nvPicPr>
          <p:cNvPr id="45058" name="Picture 2" descr="http://reflectionsbyshirley.com/blog/wp-content/uploads/2010/02/middle_passage.jpg"/>
          <p:cNvPicPr>
            <a:picLocks noChangeAspect="1" noChangeArrowheads="1"/>
          </p:cNvPicPr>
          <p:nvPr/>
        </p:nvPicPr>
        <p:blipFill>
          <a:blip r:embed="rId2" cstate="print"/>
          <a:srcRect/>
          <a:stretch>
            <a:fillRect/>
          </a:stretch>
        </p:blipFill>
        <p:spPr bwMode="auto">
          <a:xfrm>
            <a:off x="4572000" y="152400"/>
            <a:ext cx="3219450" cy="20819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Triangular Trade</a:t>
            </a:r>
            <a:endParaRPr lang="en-US" dirty="0">
              <a:solidFill>
                <a:schemeClr val="tx2">
                  <a:lumMod val="75000"/>
                </a:schemeClr>
              </a:solidFill>
            </a:endParaRPr>
          </a:p>
        </p:txBody>
      </p:sp>
      <p:pic>
        <p:nvPicPr>
          <p:cNvPr id="44034" name="Picture 2" descr="http://4thebest4e.tripod.com/sitebuildercontent/sitebuilderpictures/shippacking.jpg"/>
          <p:cNvPicPr>
            <a:picLocks noChangeAspect="1" noChangeArrowheads="1"/>
          </p:cNvPicPr>
          <p:nvPr/>
        </p:nvPicPr>
        <p:blipFill>
          <a:blip r:embed="rId2" cstate="print"/>
          <a:srcRect/>
          <a:stretch>
            <a:fillRect/>
          </a:stretch>
        </p:blipFill>
        <p:spPr bwMode="auto">
          <a:xfrm>
            <a:off x="1219200" y="1295400"/>
            <a:ext cx="7010400" cy="52578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90600"/>
            <a:ext cx="3886200" cy="1143000"/>
          </a:xfrm>
        </p:spPr>
        <p:txBody>
          <a:bodyPr>
            <a:normAutofit fontScale="90000"/>
          </a:bodyPr>
          <a:lstStyle/>
          <a:p>
            <a:r>
              <a:rPr lang="en-US" dirty="0" smtClean="0">
                <a:solidFill>
                  <a:schemeClr val="tx2">
                    <a:lumMod val="75000"/>
                  </a:schemeClr>
                </a:solidFill>
              </a:rPr>
              <a:t>Trade and Economic Power</a:t>
            </a:r>
            <a:endParaRPr lang="en-US" dirty="0">
              <a:solidFill>
                <a:schemeClr val="tx2">
                  <a:lumMod val="75000"/>
                </a:schemeClr>
              </a:solidFill>
            </a:endParaRPr>
          </a:p>
        </p:txBody>
      </p:sp>
      <p:sp>
        <p:nvSpPr>
          <p:cNvPr id="3" name="Content Placeholder 2"/>
          <p:cNvSpPr>
            <a:spLocks noGrp="1"/>
          </p:cNvSpPr>
          <p:nvPr>
            <p:ph idx="1"/>
          </p:nvPr>
        </p:nvSpPr>
        <p:spPr>
          <a:xfrm>
            <a:off x="0" y="2819400"/>
            <a:ext cx="9144000" cy="4038600"/>
          </a:xfrm>
        </p:spPr>
        <p:txBody>
          <a:bodyPr>
            <a:normAutofit fontScale="85000" lnSpcReduction="10000"/>
          </a:bodyPr>
          <a:lstStyle/>
          <a:p>
            <a:r>
              <a:rPr lang="en-US" dirty="0" smtClean="0">
                <a:solidFill>
                  <a:schemeClr val="tx2">
                    <a:lumMod val="75000"/>
                  </a:schemeClr>
                </a:solidFill>
              </a:rPr>
              <a:t>European countries saw colonies as a way to make money. </a:t>
            </a:r>
          </a:p>
          <a:p>
            <a:r>
              <a:rPr lang="en-US" dirty="0" smtClean="0">
                <a:solidFill>
                  <a:schemeClr val="tx2">
                    <a:lumMod val="75000"/>
                  </a:schemeClr>
                </a:solidFill>
              </a:rPr>
              <a:t>This caused mercantilism to develop. This means that the government controls all economic activity in the country and colonies. Their goal is to make the country stronger and richer. </a:t>
            </a:r>
          </a:p>
          <a:p>
            <a:r>
              <a:rPr lang="en-US" dirty="0" smtClean="0">
                <a:solidFill>
                  <a:schemeClr val="tx2">
                    <a:lumMod val="75000"/>
                  </a:schemeClr>
                </a:solidFill>
              </a:rPr>
              <a:t>Countries used mercantilism to keep trade balanced, meaning they imported and exported an equal amount. Also they used it to find more gold and silver. These valuables were considered a measure of how great a country was. </a:t>
            </a:r>
            <a:endParaRPr lang="en-US" dirty="0">
              <a:solidFill>
                <a:schemeClr val="tx2">
                  <a:lumMod val="75000"/>
                </a:schemeClr>
              </a:solidFill>
            </a:endParaRPr>
          </a:p>
        </p:txBody>
      </p:sp>
      <p:pic>
        <p:nvPicPr>
          <p:cNvPr id="41986" name="Picture 2" descr="http://us.123rf.com/400wm/400/400/radiantskies/radiantskies1211/radiantskies121102108/16501552-abstract-word-cloud-for-mercantilism-with-related-tags-and-terms.jpg"/>
          <p:cNvPicPr>
            <a:picLocks noChangeAspect="1" noChangeArrowheads="1"/>
          </p:cNvPicPr>
          <p:nvPr/>
        </p:nvPicPr>
        <p:blipFill>
          <a:blip r:embed="rId2" cstate="print"/>
          <a:srcRect/>
          <a:stretch>
            <a:fillRect/>
          </a:stretch>
        </p:blipFill>
        <p:spPr bwMode="auto">
          <a:xfrm>
            <a:off x="4724400" y="228600"/>
            <a:ext cx="3810000" cy="26193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Trade and Economic Power</a:t>
            </a:r>
            <a:endParaRPr lang="en-US" dirty="0"/>
          </a:p>
        </p:txBody>
      </p:sp>
      <p:sp>
        <p:nvSpPr>
          <p:cNvPr id="3" name="Content Placeholder 2"/>
          <p:cNvSpPr>
            <a:spLocks noGrp="1"/>
          </p:cNvSpPr>
          <p:nvPr>
            <p:ph idx="1"/>
          </p:nvPr>
        </p:nvSpPr>
        <p:spPr/>
        <p:txBody>
          <a:bodyPr/>
          <a:lstStyle/>
          <a:p>
            <a:r>
              <a:rPr lang="en-US" dirty="0" smtClean="0">
                <a:solidFill>
                  <a:schemeClr val="tx2">
                    <a:lumMod val="75000"/>
                  </a:schemeClr>
                </a:solidFill>
              </a:rPr>
              <a:t>Netherlands becomes a trading power because of their business skills and shipbuilding skills. They set up trading posts in India, Japan, and Southern Africa. </a:t>
            </a:r>
          </a:p>
          <a:p>
            <a:r>
              <a:rPr lang="en-US" dirty="0" smtClean="0">
                <a:solidFill>
                  <a:schemeClr val="tx2">
                    <a:lumMod val="75000"/>
                  </a:schemeClr>
                </a:solidFill>
              </a:rPr>
              <a:t>England also increased trade by setting up trading posts in Asia and resources and trade with their North American colonies. </a:t>
            </a:r>
            <a:endParaRPr lang="en-US"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6248400" cy="1143000"/>
          </a:xfrm>
        </p:spPr>
        <p:txBody>
          <a:bodyPr>
            <a:normAutofit fontScale="90000"/>
          </a:bodyPr>
          <a:lstStyle/>
          <a:p>
            <a:r>
              <a:rPr lang="en-US" dirty="0" smtClean="0">
                <a:solidFill>
                  <a:schemeClr val="tx2">
                    <a:lumMod val="75000"/>
                  </a:schemeClr>
                </a:solidFill>
              </a:rPr>
              <a:t>Trade and Economic Power</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solidFill>
                  <a:schemeClr val="tx2">
                    <a:lumMod val="75000"/>
                  </a:schemeClr>
                </a:solidFill>
              </a:rPr>
              <a:t>Dutch and English set up banks to deal with all the money that they gained from trade. </a:t>
            </a:r>
          </a:p>
          <a:p>
            <a:r>
              <a:rPr lang="en-US" dirty="0" smtClean="0">
                <a:solidFill>
                  <a:schemeClr val="tx2">
                    <a:lumMod val="75000"/>
                  </a:schemeClr>
                </a:solidFill>
              </a:rPr>
              <a:t>Banks would exchange the money for merchants who because of trade where stuck dealing with money from around the world. </a:t>
            </a:r>
          </a:p>
          <a:p>
            <a:r>
              <a:rPr lang="en-US" dirty="0" smtClean="0">
                <a:solidFill>
                  <a:schemeClr val="tx2">
                    <a:lumMod val="75000"/>
                  </a:schemeClr>
                </a:solidFill>
              </a:rPr>
              <a:t>Banks would also loan money for others to start new businesses. </a:t>
            </a:r>
          </a:p>
          <a:p>
            <a:r>
              <a:rPr lang="en-US" dirty="0" smtClean="0">
                <a:solidFill>
                  <a:schemeClr val="tx2">
                    <a:lumMod val="75000"/>
                  </a:schemeClr>
                </a:solidFill>
              </a:rPr>
              <a:t>Banking, new trade routes, and manufacturing caused power to shift from countries like Portugal and Spain to now England and the Netherlands. </a:t>
            </a:r>
          </a:p>
        </p:txBody>
      </p:sp>
      <p:pic>
        <p:nvPicPr>
          <p:cNvPr id="32770" name="Picture 2" descr="http://pravda-team.ru/eng/image/article/3/3/3/45333.jpeg"/>
          <p:cNvPicPr>
            <a:picLocks noChangeAspect="1" noChangeArrowheads="1"/>
          </p:cNvPicPr>
          <p:nvPr/>
        </p:nvPicPr>
        <p:blipFill>
          <a:blip r:embed="rId2" cstate="print"/>
          <a:srcRect/>
          <a:stretch>
            <a:fillRect/>
          </a:stretch>
        </p:blipFill>
        <p:spPr bwMode="auto">
          <a:xfrm>
            <a:off x="609600" y="228600"/>
            <a:ext cx="1428750" cy="14287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Trade and Economic Power</a:t>
            </a:r>
            <a:endParaRPr lang="en-US" dirty="0">
              <a:solidFill>
                <a:schemeClr val="tx2">
                  <a:lumMod val="75000"/>
                </a:schemeClr>
              </a:solidFill>
            </a:endParaRPr>
          </a:p>
        </p:txBody>
      </p:sp>
      <p:sp>
        <p:nvSpPr>
          <p:cNvPr id="3" name="Content Placeholder 2"/>
          <p:cNvSpPr>
            <a:spLocks noGrp="1"/>
          </p:cNvSpPr>
          <p:nvPr>
            <p:ph idx="1"/>
          </p:nvPr>
        </p:nvSpPr>
        <p:spPr/>
        <p:txBody>
          <a:bodyPr>
            <a:normAutofit lnSpcReduction="10000"/>
          </a:bodyPr>
          <a:lstStyle/>
          <a:p>
            <a:r>
              <a:rPr lang="en-US" dirty="0" smtClean="0">
                <a:solidFill>
                  <a:schemeClr val="tx2">
                    <a:lumMod val="75000"/>
                  </a:schemeClr>
                </a:solidFill>
              </a:rPr>
              <a:t>Economic growth and wealth changed business in Europe.</a:t>
            </a:r>
          </a:p>
          <a:p>
            <a:r>
              <a:rPr lang="en-US" dirty="0" smtClean="0">
                <a:solidFill>
                  <a:schemeClr val="tx2">
                    <a:lumMod val="75000"/>
                  </a:schemeClr>
                </a:solidFill>
              </a:rPr>
              <a:t>Manufactured goods were in higher demand. Here are several reasons why:</a:t>
            </a:r>
          </a:p>
          <a:p>
            <a:pPr lvl="1"/>
            <a:r>
              <a:rPr lang="en-US" dirty="0" smtClean="0">
                <a:solidFill>
                  <a:schemeClr val="tx2">
                    <a:lumMod val="75000"/>
                  </a:schemeClr>
                </a:solidFill>
              </a:rPr>
              <a:t>Europe’s population was growing</a:t>
            </a:r>
          </a:p>
          <a:p>
            <a:pPr lvl="1"/>
            <a:r>
              <a:rPr lang="en-US" dirty="0" smtClean="0">
                <a:solidFill>
                  <a:schemeClr val="tx2">
                    <a:lumMod val="75000"/>
                  </a:schemeClr>
                </a:solidFill>
              </a:rPr>
              <a:t>Farmers could grow food at lower cost. Since people weren’t spending money on food they could spend it on other things. </a:t>
            </a:r>
          </a:p>
          <a:p>
            <a:pPr lvl="1"/>
            <a:r>
              <a:rPr lang="en-US" dirty="0" smtClean="0">
                <a:solidFill>
                  <a:schemeClr val="tx2">
                    <a:lumMod val="75000"/>
                  </a:schemeClr>
                </a:solidFill>
              </a:rPr>
              <a:t>Colonies had to get their goods from Europe. </a:t>
            </a:r>
            <a:endParaRPr lang="en-US"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Trade and Economic Power</a:t>
            </a:r>
            <a:endParaRPr lang="en-US" dirty="0">
              <a:solidFill>
                <a:schemeClr val="tx2">
                  <a:lumMod val="75000"/>
                </a:schemeClr>
              </a:solidFill>
            </a:endParaRPr>
          </a:p>
        </p:txBody>
      </p:sp>
      <p:sp>
        <p:nvSpPr>
          <p:cNvPr id="3" name="Content Placeholder 2"/>
          <p:cNvSpPr>
            <a:spLocks noGrp="1"/>
          </p:cNvSpPr>
          <p:nvPr>
            <p:ph idx="1"/>
          </p:nvPr>
        </p:nvSpPr>
        <p:spPr>
          <a:xfrm>
            <a:off x="0" y="1143000"/>
            <a:ext cx="7315200" cy="4953001"/>
          </a:xfrm>
        </p:spPr>
        <p:txBody>
          <a:bodyPr>
            <a:normAutofit/>
          </a:bodyPr>
          <a:lstStyle/>
          <a:p>
            <a:r>
              <a:rPr lang="en-US" dirty="0" smtClean="0">
                <a:solidFill>
                  <a:schemeClr val="tx2">
                    <a:lumMod val="75000"/>
                  </a:schemeClr>
                </a:solidFill>
              </a:rPr>
              <a:t>Capitalism, an economic system in which individuals and private businesses run industries, began during this time period. </a:t>
            </a:r>
          </a:p>
          <a:p>
            <a:r>
              <a:rPr lang="en-US" dirty="0" smtClean="0">
                <a:solidFill>
                  <a:schemeClr val="tx2">
                    <a:lumMod val="75000"/>
                  </a:schemeClr>
                </a:solidFill>
              </a:rPr>
              <a:t>Market Economies, where individuals decide what goods and services they will buy and sell, along with capitalism became the basis for economies of Europe and the Americas. </a:t>
            </a:r>
            <a:endParaRPr lang="en-US" dirty="0">
              <a:solidFill>
                <a:schemeClr val="tx2">
                  <a:lumMod val="75000"/>
                </a:schemeClr>
              </a:solidFill>
            </a:endParaRPr>
          </a:p>
        </p:txBody>
      </p:sp>
      <p:pic>
        <p:nvPicPr>
          <p:cNvPr id="30722" name="Picture 2" descr="http://www.worldsocialism.org/spgb/sites/default/files/imagecache/story_image/1000px-Emblem-money.svg_.png"/>
          <p:cNvPicPr>
            <a:picLocks noChangeAspect="1" noChangeArrowheads="1"/>
          </p:cNvPicPr>
          <p:nvPr/>
        </p:nvPicPr>
        <p:blipFill>
          <a:blip r:embed="rId2" cstate="print"/>
          <a:srcRect/>
          <a:stretch>
            <a:fillRect/>
          </a:stretch>
        </p:blipFill>
        <p:spPr bwMode="auto">
          <a:xfrm>
            <a:off x="6096000" y="4143374"/>
            <a:ext cx="2714625" cy="27146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Trade and Economic Power</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Supply and Demand are apart of those economic systems. </a:t>
            </a:r>
            <a:endParaRPr lang="en-US" dirty="0">
              <a:solidFill>
                <a:schemeClr val="tx2">
                  <a:lumMod val="75000"/>
                </a:schemeClr>
              </a:solidFill>
            </a:endParaRPr>
          </a:p>
        </p:txBody>
      </p:sp>
      <p:pic>
        <p:nvPicPr>
          <p:cNvPr id="29698" name="Picture 2" descr="http://www.homesbynectar.com/blog/files/2012/12/capitalism-supply-and-demand.gif"/>
          <p:cNvPicPr>
            <a:picLocks noChangeAspect="1" noChangeArrowheads="1"/>
          </p:cNvPicPr>
          <p:nvPr/>
        </p:nvPicPr>
        <p:blipFill>
          <a:blip r:embed="rId2" cstate="print"/>
          <a:srcRect/>
          <a:stretch>
            <a:fillRect/>
          </a:stretch>
        </p:blipFill>
        <p:spPr bwMode="auto">
          <a:xfrm>
            <a:off x="228600" y="2667000"/>
            <a:ext cx="5334000" cy="2828925"/>
          </a:xfrm>
          <a:prstGeom prst="rect">
            <a:avLst/>
          </a:prstGeom>
          <a:noFill/>
        </p:spPr>
      </p:pic>
      <p:pic>
        <p:nvPicPr>
          <p:cNvPr id="29700" name="Picture 4" descr="http://2.bp.blogspot.com/_MhJZnZvfZJM/SDWGwe4JrQI/AAAAAAAAADE/Q3lu-sSY7g8/s320/supply_demand.bmp"/>
          <p:cNvPicPr>
            <a:picLocks noChangeAspect="1" noChangeArrowheads="1"/>
          </p:cNvPicPr>
          <p:nvPr/>
        </p:nvPicPr>
        <p:blipFill>
          <a:blip r:embed="rId3" cstate="print"/>
          <a:srcRect/>
          <a:stretch>
            <a:fillRect/>
          </a:stretch>
        </p:blipFill>
        <p:spPr bwMode="auto">
          <a:xfrm>
            <a:off x="5715000" y="3352800"/>
            <a:ext cx="3238500" cy="3238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Scientific Revolution</a:t>
            </a:r>
            <a:endParaRPr lang="en-US" dirty="0">
              <a:solidFill>
                <a:schemeClr val="tx2">
                  <a:lumMod val="75000"/>
                </a:schemeClr>
              </a:solidFill>
            </a:endParaRPr>
          </a:p>
        </p:txBody>
      </p:sp>
      <p:sp>
        <p:nvSpPr>
          <p:cNvPr id="3" name="Content Placeholder 2"/>
          <p:cNvSpPr>
            <a:spLocks noGrp="1"/>
          </p:cNvSpPr>
          <p:nvPr>
            <p:ph idx="1"/>
          </p:nvPr>
        </p:nvSpPr>
        <p:spPr>
          <a:xfrm>
            <a:off x="457200" y="1600200"/>
            <a:ext cx="4724400" cy="4525963"/>
          </a:xfrm>
        </p:spPr>
        <p:txBody>
          <a:bodyPr>
            <a:normAutofit lnSpcReduction="10000"/>
          </a:bodyPr>
          <a:lstStyle/>
          <a:p>
            <a:r>
              <a:rPr lang="en-US" dirty="0" smtClean="0">
                <a:solidFill>
                  <a:schemeClr val="tx2">
                    <a:lumMod val="75000"/>
                  </a:schemeClr>
                </a:solidFill>
              </a:rPr>
              <a:t>Around the time Magellan was attempting to circumnavigate the world, great discoveries were being made in the scientific world . </a:t>
            </a:r>
          </a:p>
          <a:p>
            <a:r>
              <a:rPr lang="en-US" dirty="0" smtClean="0">
                <a:solidFill>
                  <a:schemeClr val="tx2">
                    <a:lumMod val="75000"/>
                  </a:schemeClr>
                </a:solidFill>
              </a:rPr>
              <a:t>This would be the beginning of the Scientific Revolution.</a:t>
            </a:r>
            <a:endParaRPr lang="en-US" dirty="0">
              <a:solidFill>
                <a:schemeClr val="tx2">
                  <a:lumMod val="75000"/>
                </a:schemeClr>
              </a:solidFill>
            </a:endParaRPr>
          </a:p>
        </p:txBody>
      </p:sp>
      <p:pic>
        <p:nvPicPr>
          <p:cNvPr id="28674" name="Picture 2" descr="http://world.edu/wp-content/uploads/2012/08/Scientific-Revolutions.jpg"/>
          <p:cNvPicPr>
            <a:picLocks noChangeAspect="1" noChangeArrowheads="1"/>
          </p:cNvPicPr>
          <p:nvPr/>
        </p:nvPicPr>
        <p:blipFill>
          <a:blip r:embed="rId2" cstate="print"/>
          <a:srcRect/>
          <a:stretch>
            <a:fillRect/>
          </a:stretch>
        </p:blipFill>
        <p:spPr bwMode="auto">
          <a:xfrm>
            <a:off x="5029200" y="2667000"/>
            <a:ext cx="3810000" cy="3209926"/>
          </a:xfrm>
          <a:prstGeom prst="rect">
            <a:avLst/>
          </a:prstGeom>
          <a:noFill/>
          <a:effectLst>
            <a:glow rad="228600">
              <a:schemeClr val="accent2">
                <a:satMod val="175000"/>
                <a:alpha val="40000"/>
              </a:schemeClr>
            </a:glo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Vocabulary</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Scientific Method – A step-by-step method for performing experiments and other scientific research. </a:t>
            </a:r>
          </a:p>
          <a:p>
            <a:r>
              <a:rPr lang="en-US" dirty="0" smtClean="0">
                <a:solidFill>
                  <a:schemeClr val="tx2">
                    <a:lumMod val="75000"/>
                  </a:schemeClr>
                </a:solidFill>
              </a:rPr>
              <a:t>Scientific Revolution – A series of events that led to the birth of modern science; it lasted from about 1540 to 1700.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Scientific Revolution</a:t>
            </a:r>
            <a:endParaRPr lang="en-US" dirty="0">
              <a:solidFill>
                <a:schemeClr val="tx2">
                  <a:lumMod val="75000"/>
                </a:schemeClr>
              </a:solidFill>
            </a:endParaRPr>
          </a:p>
        </p:txBody>
      </p:sp>
      <p:sp>
        <p:nvSpPr>
          <p:cNvPr id="3" name="Content Placeholder 2"/>
          <p:cNvSpPr>
            <a:spLocks noGrp="1"/>
          </p:cNvSpPr>
          <p:nvPr>
            <p:ph idx="1"/>
          </p:nvPr>
        </p:nvSpPr>
        <p:spPr>
          <a:xfrm>
            <a:off x="457200" y="1143000"/>
            <a:ext cx="8229600" cy="4525963"/>
          </a:xfrm>
        </p:spPr>
        <p:txBody>
          <a:bodyPr/>
          <a:lstStyle/>
          <a:p>
            <a:r>
              <a:rPr lang="en-US" dirty="0" smtClean="0">
                <a:solidFill>
                  <a:schemeClr val="tx2">
                    <a:lumMod val="75000"/>
                  </a:schemeClr>
                </a:solidFill>
              </a:rPr>
              <a:t>Before the Scientific Revolution people just took the word of authorities or the Catholic Church. </a:t>
            </a:r>
          </a:p>
          <a:p>
            <a:r>
              <a:rPr lang="en-US" dirty="0" smtClean="0">
                <a:solidFill>
                  <a:schemeClr val="tx2">
                    <a:lumMod val="75000"/>
                  </a:schemeClr>
                </a:solidFill>
              </a:rPr>
              <a:t>After the Scientific Revolution people felt freer to question old beliefs, study the world around them, and use logic to explain what they saw. </a:t>
            </a:r>
            <a:endParaRPr lang="en-US" dirty="0">
              <a:solidFill>
                <a:schemeClr val="tx2">
                  <a:lumMod val="75000"/>
                </a:schemeClr>
              </a:solidFill>
            </a:endParaRPr>
          </a:p>
        </p:txBody>
      </p:sp>
      <p:pic>
        <p:nvPicPr>
          <p:cNvPr id="27650" name="Picture 2" descr="http://claesjohnsonmathscience.files.wordpress.com/2012/05/scientifictitle.gif"/>
          <p:cNvPicPr>
            <a:picLocks noChangeAspect="1" noChangeArrowheads="1"/>
          </p:cNvPicPr>
          <p:nvPr/>
        </p:nvPicPr>
        <p:blipFill>
          <a:blip r:embed="rId2" cstate="print"/>
          <a:srcRect/>
          <a:stretch>
            <a:fillRect/>
          </a:stretch>
        </p:blipFill>
        <p:spPr bwMode="auto">
          <a:xfrm>
            <a:off x="2667000" y="4495800"/>
            <a:ext cx="5791200" cy="22031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Scientific Revolution</a:t>
            </a:r>
            <a:endParaRPr lang="en-US" dirty="0">
              <a:solidFill>
                <a:schemeClr val="tx2">
                  <a:lumMod val="75000"/>
                </a:schemeClr>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chemeClr val="tx2">
                    <a:lumMod val="75000"/>
                  </a:schemeClr>
                </a:solidFill>
              </a:rPr>
              <a:t>Science is a Latin word that means “Knowledge” or “Understanding”. </a:t>
            </a:r>
          </a:p>
          <a:p>
            <a:r>
              <a:rPr lang="en-US" dirty="0" smtClean="0">
                <a:solidFill>
                  <a:schemeClr val="tx2">
                    <a:lumMod val="75000"/>
                  </a:schemeClr>
                </a:solidFill>
              </a:rPr>
              <a:t>Scientist follow certain steps. </a:t>
            </a:r>
          </a:p>
          <a:p>
            <a:pPr lvl="1"/>
            <a:r>
              <a:rPr lang="en-US" dirty="0" smtClean="0">
                <a:solidFill>
                  <a:schemeClr val="tx2">
                    <a:lumMod val="75000"/>
                  </a:schemeClr>
                </a:solidFill>
              </a:rPr>
              <a:t>Observation</a:t>
            </a:r>
          </a:p>
          <a:p>
            <a:pPr lvl="1"/>
            <a:r>
              <a:rPr lang="en-US" dirty="0" smtClean="0">
                <a:solidFill>
                  <a:schemeClr val="tx2">
                    <a:lumMod val="75000"/>
                  </a:schemeClr>
                </a:solidFill>
              </a:rPr>
              <a:t>Theory</a:t>
            </a:r>
          </a:p>
          <a:p>
            <a:pPr lvl="1"/>
            <a:r>
              <a:rPr lang="en-US" dirty="0" smtClean="0">
                <a:solidFill>
                  <a:schemeClr val="tx2">
                    <a:lumMod val="75000"/>
                  </a:schemeClr>
                </a:solidFill>
              </a:rPr>
              <a:t>Experiment</a:t>
            </a:r>
          </a:p>
          <a:p>
            <a:pPr lvl="1"/>
            <a:r>
              <a:rPr lang="en-US" dirty="0" smtClean="0">
                <a:solidFill>
                  <a:schemeClr val="tx2">
                    <a:lumMod val="75000"/>
                  </a:schemeClr>
                </a:solidFill>
              </a:rPr>
              <a:t>Explanation</a:t>
            </a:r>
          </a:p>
          <a:p>
            <a:pPr lvl="1"/>
            <a:endParaRPr lang="en-US" dirty="0" smtClean="0">
              <a:solidFill>
                <a:schemeClr val="tx2">
                  <a:lumMod val="75000"/>
                </a:schemeClr>
              </a:solidFill>
            </a:endParaRPr>
          </a:p>
          <a:p>
            <a:pPr lvl="0"/>
            <a:r>
              <a:rPr lang="en-US" dirty="0" smtClean="0">
                <a:solidFill>
                  <a:srgbClr val="1F497D">
                    <a:lumMod val="75000"/>
                  </a:srgbClr>
                </a:solidFill>
              </a:rPr>
              <a:t>Prior to the Scientific Revolution discovering knowledge in this way was uncommon. </a:t>
            </a:r>
          </a:p>
          <a:p>
            <a:pPr lvl="1">
              <a:buNone/>
            </a:pPr>
            <a:endParaRPr lang="en-US" dirty="0">
              <a:solidFill>
                <a:schemeClr val="tx2">
                  <a:lumMod val="75000"/>
                </a:schemeClr>
              </a:solidFill>
            </a:endParaRPr>
          </a:p>
        </p:txBody>
      </p:sp>
      <p:pic>
        <p:nvPicPr>
          <p:cNvPr id="26626" name="Picture 2" descr="http://www.mysocialstudiesteacher.com/wiki/images/6/65/Scientificmethod.jpg"/>
          <p:cNvPicPr>
            <a:picLocks noChangeAspect="1" noChangeArrowheads="1"/>
          </p:cNvPicPr>
          <p:nvPr/>
        </p:nvPicPr>
        <p:blipFill>
          <a:blip r:embed="rId2" cstate="print"/>
          <a:srcRect/>
          <a:stretch>
            <a:fillRect/>
          </a:stretch>
        </p:blipFill>
        <p:spPr bwMode="auto">
          <a:xfrm>
            <a:off x="4876800" y="2973095"/>
            <a:ext cx="3573632" cy="220850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down)">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wipe(down)">
                                      <p:cBhvr>
                                        <p:cTn id="2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Scientific Revolution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Ancient Greek and Roman thinkers were rationalist. This means that they looked at the world in a rational, logical way. </a:t>
            </a:r>
          </a:p>
          <a:p>
            <a:r>
              <a:rPr lang="en-US" dirty="0" smtClean="0">
                <a:solidFill>
                  <a:schemeClr val="tx2">
                    <a:lumMod val="75000"/>
                  </a:schemeClr>
                </a:solidFill>
              </a:rPr>
              <a:t>Muslims translated the Greek and Romans ideas to Arabic and added some of their own ideas. Later it was translated back to Latin and Europeans started to study it and become more rational. </a:t>
            </a:r>
            <a:endParaRPr lang="en-US"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Scientific Revolution</a:t>
            </a:r>
            <a:endParaRPr lang="en-US" dirty="0">
              <a:solidFill>
                <a:schemeClr val="tx2">
                  <a:lumMod val="75000"/>
                </a:schemeClr>
              </a:solidFill>
            </a:endParaRPr>
          </a:p>
        </p:txBody>
      </p:sp>
      <p:sp>
        <p:nvSpPr>
          <p:cNvPr id="3" name="Content Placeholder 2"/>
          <p:cNvSpPr>
            <a:spLocks noGrp="1"/>
          </p:cNvSpPr>
          <p:nvPr>
            <p:ph idx="1"/>
          </p:nvPr>
        </p:nvSpPr>
        <p:spPr>
          <a:xfrm>
            <a:off x="0" y="1066800"/>
            <a:ext cx="8229600" cy="4525963"/>
          </a:xfrm>
        </p:spPr>
        <p:txBody>
          <a:bodyPr/>
          <a:lstStyle/>
          <a:p>
            <a:r>
              <a:rPr lang="en-US" dirty="0" smtClean="0">
                <a:solidFill>
                  <a:schemeClr val="tx2">
                    <a:lumMod val="75000"/>
                  </a:schemeClr>
                </a:solidFill>
              </a:rPr>
              <a:t>Humanist ideas that focused on nature and alchemy (experiments that aimed to turn common metals into gold) also contributed to the Scientific Revolution. </a:t>
            </a:r>
          </a:p>
          <a:p>
            <a:r>
              <a:rPr lang="en-US" dirty="0" smtClean="0">
                <a:solidFill>
                  <a:schemeClr val="tx2">
                    <a:lumMod val="75000"/>
                  </a:schemeClr>
                </a:solidFill>
              </a:rPr>
              <a:t>Something then happened that made everyone doubt the ancient ideas….</a:t>
            </a:r>
            <a:endParaRPr lang="en-US" dirty="0">
              <a:solidFill>
                <a:schemeClr val="tx2">
                  <a:lumMod val="75000"/>
                </a:schemeClr>
              </a:solidFill>
            </a:endParaRPr>
          </a:p>
        </p:txBody>
      </p:sp>
      <p:pic>
        <p:nvPicPr>
          <p:cNvPr id="24578" name="Picture 2" descr="http://www.hsc.edu/Images/academics/philosophy/SofAthensWeb.gif"/>
          <p:cNvPicPr>
            <a:picLocks noChangeAspect="1" noChangeArrowheads="1"/>
          </p:cNvPicPr>
          <p:nvPr/>
        </p:nvPicPr>
        <p:blipFill>
          <a:blip r:embed="rId2" cstate="print"/>
          <a:srcRect l="12000" t="24910" r="10000" b="5776"/>
          <a:stretch>
            <a:fillRect/>
          </a:stretch>
        </p:blipFill>
        <p:spPr bwMode="auto">
          <a:xfrm>
            <a:off x="2514600" y="4114800"/>
            <a:ext cx="4076700" cy="25087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4038600" cy="1143000"/>
          </a:xfrm>
        </p:spPr>
        <p:txBody>
          <a:bodyPr>
            <a:normAutofit fontScale="90000"/>
          </a:bodyPr>
          <a:lstStyle/>
          <a:p>
            <a:r>
              <a:rPr lang="en-US" dirty="0" smtClean="0">
                <a:solidFill>
                  <a:schemeClr val="tx2">
                    <a:lumMod val="75000"/>
                  </a:schemeClr>
                </a:solidFill>
              </a:rPr>
              <a:t>Scientific Revolution</a:t>
            </a:r>
            <a:endParaRPr lang="en-US" dirty="0">
              <a:solidFill>
                <a:schemeClr val="tx2">
                  <a:lumMod val="75000"/>
                </a:schemeClr>
              </a:solidFill>
            </a:endParaRPr>
          </a:p>
        </p:txBody>
      </p:sp>
      <p:sp>
        <p:nvSpPr>
          <p:cNvPr id="3" name="Content Placeholder 2"/>
          <p:cNvSpPr>
            <a:spLocks noGrp="1"/>
          </p:cNvSpPr>
          <p:nvPr>
            <p:ph idx="1"/>
          </p:nvPr>
        </p:nvSpPr>
        <p:spPr>
          <a:xfrm>
            <a:off x="304800" y="2819400"/>
            <a:ext cx="8229600" cy="4038600"/>
          </a:xfrm>
        </p:spPr>
        <p:txBody>
          <a:bodyPr/>
          <a:lstStyle/>
          <a:p>
            <a:r>
              <a:rPr lang="en-US" dirty="0" smtClean="0">
                <a:solidFill>
                  <a:schemeClr val="tx2">
                    <a:lumMod val="75000"/>
                  </a:schemeClr>
                </a:solidFill>
              </a:rPr>
              <a:t>Columbus’ findings caused everyone to doubt the ancient ideas. He used a map created by a great ancient thinker. No where on that map did it show a separate landmass, North America. </a:t>
            </a:r>
          </a:p>
          <a:p>
            <a:r>
              <a:rPr lang="en-US" dirty="0" smtClean="0">
                <a:solidFill>
                  <a:schemeClr val="tx2">
                    <a:lumMod val="75000"/>
                  </a:schemeClr>
                </a:solidFill>
              </a:rPr>
              <a:t>People were very surprised that real world experience would disprove ancient ideas. </a:t>
            </a:r>
            <a:endParaRPr lang="en-US" dirty="0">
              <a:solidFill>
                <a:schemeClr val="tx2">
                  <a:lumMod val="75000"/>
                </a:schemeClr>
              </a:solidFill>
            </a:endParaRPr>
          </a:p>
        </p:txBody>
      </p:sp>
      <p:pic>
        <p:nvPicPr>
          <p:cNvPr id="23554" name="Picture 2" descr="http://e28.courseblock.com/wp-content/uploads/2012/06/columbus1.jpg"/>
          <p:cNvPicPr>
            <a:picLocks noChangeAspect="1" noChangeArrowheads="1"/>
          </p:cNvPicPr>
          <p:nvPr/>
        </p:nvPicPr>
        <p:blipFill>
          <a:blip r:embed="rId2" cstate="print"/>
          <a:srcRect/>
          <a:stretch>
            <a:fillRect/>
          </a:stretch>
        </p:blipFill>
        <p:spPr bwMode="auto">
          <a:xfrm>
            <a:off x="4419600" y="304800"/>
            <a:ext cx="2838003" cy="2438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tx2">
                    <a:lumMod val="75000"/>
                  </a:schemeClr>
                </a:solidFill>
              </a:rPr>
              <a:t>Scientific Revolution</a:t>
            </a:r>
            <a:endParaRPr lang="en-US" dirty="0">
              <a:solidFill>
                <a:schemeClr val="tx2">
                  <a:lumMod val="75000"/>
                </a:schemeClr>
              </a:solidFill>
            </a:endParaRPr>
          </a:p>
        </p:txBody>
      </p:sp>
      <p:sp>
        <p:nvSpPr>
          <p:cNvPr id="3" name="Content Placeholder 2"/>
          <p:cNvSpPr>
            <a:spLocks noGrp="1"/>
          </p:cNvSpPr>
          <p:nvPr>
            <p:ph idx="1"/>
          </p:nvPr>
        </p:nvSpPr>
        <p:spPr>
          <a:xfrm>
            <a:off x="0" y="1143000"/>
            <a:ext cx="4572000" cy="5715000"/>
          </a:xfrm>
        </p:spPr>
        <p:txBody>
          <a:bodyPr>
            <a:normAutofit lnSpcReduction="10000"/>
          </a:bodyPr>
          <a:lstStyle/>
          <a:p>
            <a:r>
              <a:rPr lang="en-US" dirty="0" smtClean="0">
                <a:solidFill>
                  <a:schemeClr val="tx2">
                    <a:lumMod val="75000"/>
                  </a:schemeClr>
                </a:solidFill>
              </a:rPr>
              <a:t>The Scientific Revolution is thought to have started with the publishing of a book that contradicted ancient beliefs about astronomy. </a:t>
            </a:r>
          </a:p>
          <a:p>
            <a:r>
              <a:rPr lang="en-US" dirty="0" smtClean="0">
                <a:solidFill>
                  <a:schemeClr val="tx2">
                    <a:lumMod val="75000"/>
                  </a:schemeClr>
                </a:solidFill>
              </a:rPr>
              <a:t>The book was called </a:t>
            </a:r>
            <a:r>
              <a:rPr lang="en-US" i="1" dirty="0" smtClean="0">
                <a:solidFill>
                  <a:schemeClr val="tx2">
                    <a:lumMod val="75000"/>
                  </a:schemeClr>
                </a:solidFill>
              </a:rPr>
              <a:t>On the Revolution of the Celestial Spheres</a:t>
            </a:r>
            <a:r>
              <a:rPr lang="en-US" dirty="0" smtClean="0">
                <a:solidFill>
                  <a:schemeClr val="tx2">
                    <a:lumMod val="75000"/>
                  </a:schemeClr>
                </a:solidFill>
              </a:rPr>
              <a:t> and it was written by Nicolas Copernicus. </a:t>
            </a:r>
            <a:endParaRPr lang="en-US" dirty="0">
              <a:solidFill>
                <a:schemeClr val="tx2">
                  <a:lumMod val="75000"/>
                </a:schemeClr>
              </a:solidFill>
            </a:endParaRPr>
          </a:p>
        </p:txBody>
      </p:sp>
      <p:pic>
        <p:nvPicPr>
          <p:cNvPr id="22530" name="Picture 2" descr="http://www.xtimeline.com/__UserPic_Large/6699/ELT200803211400247455336.JPG"/>
          <p:cNvPicPr>
            <a:picLocks noChangeAspect="1" noChangeArrowheads="1"/>
          </p:cNvPicPr>
          <p:nvPr/>
        </p:nvPicPr>
        <p:blipFill>
          <a:blip r:embed="rId2" cstate="print"/>
          <a:srcRect/>
          <a:stretch>
            <a:fillRect/>
          </a:stretch>
        </p:blipFill>
        <p:spPr bwMode="auto">
          <a:xfrm>
            <a:off x="4495800" y="1295400"/>
            <a:ext cx="4363374" cy="50863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990600"/>
            <a:ext cx="5943600" cy="1143000"/>
          </a:xfrm>
        </p:spPr>
        <p:txBody>
          <a:bodyPr>
            <a:normAutofit fontScale="90000"/>
          </a:bodyPr>
          <a:lstStyle/>
          <a:p>
            <a:r>
              <a:rPr lang="en-US" dirty="0" smtClean="0">
                <a:solidFill>
                  <a:schemeClr val="tx2">
                    <a:lumMod val="75000"/>
                  </a:schemeClr>
                </a:solidFill>
              </a:rPr>
              <a:t>Men and Ideas of the </a:t>
            </a:r>
            <a:br>
              <a:rPr lang="en-US" dirty="0" smtClean="0">
                <a:solidFill>
                  <a:schemeClr val="tx2">
                    <a:lumMod val="75000"/>
                  </a:schemeClr>
                </a:solidFill>
              </a:rPr>
            </a:br>
            <a:r>
              <a:rPr lang="en-US" dirty="0" smtClean="0">
                <a:solidFill>
                  <a:schemeClr val="tx2">
                    <a:lumMod val="75000"/>
                  </a:schemeClr>
                </a:solidFill>
              </a:rPr>
              <a:t>Scientific Revolution</a:t>
            </a:r>
            <a:endParaRPr lang="en-US" dirty="0">
              <a:solidFill>
                <a:schemeClr val="tx2">
                  <a:lumMod val="75000"/>
                </a:schemeClr>
              </a:solidFill>
            </a:endParaRPr>
          </a:p>
        </p:txBody>
      </p:sp>
      <p:sp>
        <p:nvSpPr>
          <p:cNvPr id="3" name="Content Placeholder 2"/>
          <p:cNvSpPr>
            <a:spLocks noGrp="1"/>
          </p:cNvSpPr>
          <p:nvPr>
            <p:ph idx="1"/>
          </p:nvPr>
        </p:nvSpPr>
        <p:spPr>
          <a:xfrm>
            <a:off x="457200" y="2819400"/>
            <a:ext cx="8229600" cy="3886200"/>
          </a:xfrm>
        </p:spPr>
        <p:txBody>
          <a:bodyPr>
            <a:normAutofit fontScale="92500"/>
          </a:bodyPr>
          <a:lstStyle/>
          <a:p>
            <a:r>
              <a:rPr lang="en-US" dirty="0" smtClean="0">
                <a:solidFill>
                  <a:schemeClr val="tx2">
                    <a:lumMod val="75000"/>
                  </a:schemeClr>
                </a:solidFill>
              </a:rPr>
              <a:t>Nicolas Copernicus – Wrote </a:t>
            </a:r>
            <a:r>
              <a:rPr lang="en-US" i="1" dirty="0" smtClean="0">
                <a:solidFill>
                  <a:schemeClr val="tx2">
                    <a:lumMod val="75000"/>
                  </a:schemeClr>
                </a:solidFill>
              </a:rPr>
              <a:t>On the Revolution of the Celestial Spheres</a:t>
            </a:r>
            <a:r>
              <a:rPr lang="en-US" dirty="0" smtClean="0">
                <a:solidFill>
                  <a:schemeClr val="tx2">
                    <a:lumMod val="75000"/>
                  </a:schemeClr>
                </a:solidFill>
              </a:rPr>
              <a:t>. In this book he explained his idea that the planets orbited around the sun. This contradicted ancient thinker, Ptolemy, idea that the Earth was the center of the universe and everything orbited around it. </a:t>
            </a:r>
          </a:p>
          <a:p>
            <a:r>
              <a:rPr lang="en-US" dirty="0" smtClean="0">
                <a:solidFill>
                  <a:schemeClr val="tx2">
                    <a:lumMod val="75000"/>
                  </a:schemeClr>
                </a:solidFill>
              </a:rPr>
              <a:t>Copernicus was never able to prove his idea but he did inspire new thinking. </a:t>
            </a:r>
            <a:endParaRPr lang="en-US" dirty="0">
              <a:solidFill>
                <a:schemeClr val="tx2">
                  <a:lumMod val="75000"/>
                </a:schemeClr>
              </a:solidFill>
            </a:endParaRPr>
          </a:p>
        </p:txBody>
      </p:sp>
      <p:pic>
        <p:nvPicPr>
          <p:cNvPr id="21506" name="Picture 2" descr="http://library.thinkquest.org/28327/media/pictures/exploration/people/copersys2.jpg"/>
          <p:cNvPicPr>
            <a:picLocks noChangeAspect="1" noChangeArrowheads="1"/>
          </p:cNvPicPr>
          <p:nvPr/>
        </p:nvPicPr>
        <p:blipFill>
          <a:blip r:embed="rId2" cstate="print"/>
          <a:srcRect/>
          <a:stretch>
            <a:fillRect/>
          </a:stretch>
        </p:blipFill>
        <p:spPr bwMode="auto">
          <a:xfrm>
            <a:off x="457200" y="304800"/>
            <a:ext cx="2819400" cy="23340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2">
                    <a:lumMod val="75000"/>
                  </a:schemeClr>
                </a:solidFill>
              </a:rPr>
              <a:t>Men and Ideas of the </a:t>
            </a:r>
            <a:br>
              <a:rPr lang="en-US" dirty="0" smtClean="0">
                <a:solidFill>
                  <a:schemeClr val="tx2">
                    <a:lumMod val="75000"/>
                  </a:schemeClr>
                </a:solidFill>
              </a:rPr>
            </a:br>
            <a:r>
              <a:rPr lang="en-US" dirty="0" smtClean="0">
                <a:solidFill>
                  <a:schemeClr val="tx2">
                    <a:lumMod val="75000"/>
                  </a:schemeClr>
                </a:solidFill>
              </a:rPr>
              <a:t>Scientific Revolution</a:t>
            </a:r>
            <a:endParaRPr lang="en-US" dirty="0"/>
          </a:p>
        </p:txBody>
      </p:sp>
      <p:sp>
        <p:nvSpPr>
          <p:cNvPr id="3" name="Content Placeholder 2"/>
          <p:cNvSpPr>
            <a:spLocks noGrp="1"/>
          </p:cNvSpPr>
          <p:nvPr>
            <p:ph idx="1"/>
          </p:nvPr>
        </p:nvSpPr>
        <p:spPr>
          <a:xfrm>
            <a:off x="457200" y="1600200"/>
            <a:ext cx="5105400" cy="4525963"/>
          </a:xfrm>
        </p:spPr>
        <p:txBody>
          <a:bodyPr>
            <a:normAutofit fontScale="92500"/>
          </a:bodyPr>
          <a:lstStyle/>
          <a:p>
            <a:r>
              <a:rPr lang="en-US" dirty="0" smtClean="0">
                <a:solidFill>
                  <a:schemeClr val="tx2">
                    <a:lumMod val="75000"/>
                  </a:schemeClr>
                </a:solidFill>
              </a:rPr>
              <a:t>Tycho Brache – He plotted the positions of more than 750 stars. </a:t>
            </a:r>
          </a:p>
          <a:p>
            <a:r>
              <a:rPr lang="en-US" dirty="0" smtClean="0">
                <a:solidFill>
                  <a:schemeClr val="tx2">
                    <a:lumMod val="75000"/>
                  </a:schemeClr>
                </a:solidFill>
              </a:rPr>
              <a:t>He was able to do this through careful observation and record keeping. </a:t>
            </a:r>
          </a:p>
          <a:p>
            <a:r>
              <a:rPr lang="en-US" dirty="0" smtClean="0">
                <a:solidFill>
                  <a:schemeClr val="tx2">
                    <a:lumMod val="75000"/>
                  </a:schemeClr>
                </a:solidFill>
              </a:rPr>
              <a:t>He set an example that other scientist would begin to follow. </a:t>
            </a:r>
            <a:endParaRPr lang="en-US" dirty="0">
              <a:solidFill>
                <a:schemeClr val="tx2">
                  <a:lumMod val="75000"/>
                </a:schemeClr>
              </a:solidFill>
            </a:endParaRPr>
          </a:p>
        </p:txBody>
      </p:sp>
      <p:pic>
        <p:nvPicPr>
          <p:cNvPr id="20484" name="Picture 4" descr="http://s3.amazonaws.com/findagrave/photos/2002/189/7484_1026227821.jpg"/>
          <p:cNvPicPr>
            <a:picLocks noChangeAspect="1" noChangeArrowheads="1"/>
          </p:cNvPicPr>
          <p:nvPr/>
        </p:nvPicPr>
        <p:blipFill>
          <a:blip r:embed="rId2" cstate="print"/>
          <a:srcRect/>
          <a:stretch>
            <a:fillRect/>
          </a:stretch>
        </p:blipFill>
        <p:spPr bwMode="auto">
          <a:xfrm>
            <a:off x="5867400" y="2133600"/>
            <a:ext cx="3028950" cy="381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28600"/>
            <a:ext cx="6858000" cy="1447800"/>
          </a:xfrm>
        </p:spPr>
        <p:txBody>
          <a:bodyPr>
            <a:normAutofit/>
          </a:bodyPr>
          <a:lstStyle/>
          <a:p>
            <a:r>
              <a:rPr lang="en-US" dirty="0" smtClean="0">
                <a:solidFill>
                  <a:schemeClr val="tx2">
                    <a:lumMod val="75000"/>
                  </a:schemeClr>
                </a:solidFill>
              </a:rPr>
              <a:t>Men and Ideas of the </a:t>
            </a:r>
            <a:br>
              <a:rPr lang="en-US" dirty="0" smtClean="0">
                <a:solidFill>
                  <a:schemeClr val="tx2">
                    <a:lumMod val="75000"/>
                  </a:schemeClr>
                </a:solidFill>
              </a:rPr>
            </a:br>
            <a:r>
              <a:rPr lang="en-US" dirty="0" smtClean="0">
                <a:solidFill>
                  <a:schemeClr val="tx2">
                    <a:lumMod val="75000"/>
                  </a:schemeClr>
                </a:solidFill>
              </a:rPr>
              <a:t>Scientific Revolution</a:t>
            </a:r>
            <a:endParaRPr lang="en-US" dirty="0"/>
          </a:p>
        </p:txBody>
      </p:sp>
      <p:sp>
        <p:nvSpPr>
          <p:cNvPr id="3" name="Content Placeholder 2"/>
          <p:cNvSpPr>
            <a:spLocks noGrp="1"/>
          </p:cNvSpPr>
          <p:nvPr>
            <p:ph idx="1"/>
          </p:nvPr>
        </p:nvSpPr>
        <p:spPr>
          <a:xfrm>
            <a:off x="457200" y="3200400"/>
            <a:ext cx="8229600" cy="3154363"/>
          </a:xfrm>
        </p:spPr>
        <p:txBody>
          <a:bodyPr/>
          <a:lstStyle/>
          <a:p>
            <a:r>
              <a:rPr lang="en-US" dirty="0" smtClean="0">
                <a:solidFill>
                  <a:schemeClr val="tx2">
                    <a:lumMod val="75000"/>
                  </a:schemeClr>
                </a:solidFill>
              </a:rPr>
              <a:t>Johannes Kepler – Assistant to Tycho Brache. Later he tried to map the orbit of the planets but he figured out that the orbits were not circular but elliptical. </a:t>
            </a:r>
          </a:p>
          <a:p>
            <a:r>
              <a:rPr lang="en-US" dirty="0" smtClean="0">
                <a:solidFill>
                  <a:schemeClr val="tx2">
                    <a:lumMod val="75000"/>
                  </a:schemeClr>
                </a:solidFill>
              </a:rPr>
              <a:t>Kepler’s basic ideas about orbits are still believed and accepted today. </a:t>
            </a:r>
          </a:p>
        </p:txBody>
      </p:sp>
      <p:pic>
        <p:nvPicPr>
          <p:cNvPr id="19458" name="Picture 2" descr="http://drvitelli.typepad.com/.a/6a00d834523c1e69e20163061e56a0970d-320wi"/>
          <p:cNvPicPr>
            <a:picLocks noChangeAspect="1" noChangeArrowheads="1"/>
          </p:cNvPicPr>
          <p:nvPr/>
        </p:nvPicPr>
        <p:blipFill>
          <a:blip r:embed="rId2" cstate="print"/>
          <a:srcRect/>
          <a:stretch>
            <a:fillRect/>
          </a:stretch>
        </p:blipFill>
        <p:spPr bwMode="auto">
          <a:xfrm>
            <a:off x="228600" y="228600"/>
            <a:ext cx="2095500" cy="2876551"/>
          </a:xfrm>
          <a:prstGeom prst="rect">
            <a:avLst/>
          </a:prstGeom>
          <a:noFill/>
        </p:spPr>
      </p:pic>
      <p:pic>
        <p:nvPicPr>
          <p:cNvPr id="19462" name="Picture 6" descr="http://ut-images.s3.amazonaws.com/wp-content/uploads/2008/07/solar.gif"/>
          <p:cNvPicPr>
            <a:picLocks noChangeAspect="1" noChangeArrowheads="1"/>
          </p:cNvPicPr>
          <p:nvPr/>
        </p:nvPicPr>
        <p:blipFill>
          <a:blip r:embed="rId3" cstate="print"/>
          <a:srcRect/>
          <a:stretch>
            <a:fillRect/>
          </a:stretch>
        </p:blipFill>
        <p:spPr bwMode="auto">
          <a:xfrm>
            <a:off x="3276600" y="1524000"/>
            <a:ext cx="4857750" cy="1714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5334000" cy="1143000"/>
          </a:xfrm>
        </p:spPr>
        <p:txBody>
          <a:bodyPr>
            <a:normAutofit fontScale="90000"/>
          </a:bodyPr>
          <a:lstStyle/>
          <a:p>
            <a:r>
              <a:rPr lang="en-US" dirty="0" smtClean="0">
                <a:solidFill>
                  <a:schemeClr val="tx2">
                    <a:lumMod val="75000"/>
                  </a:schemeClr>
                </a:solidFill>
              </a:rPr>
              <a:t>Men and Ideas of the </a:t>
            </a:r>
            <a:br>
              <a:rPr lang="en-US" dirty="0" smtClean="0">
                <a:solidFill>
                  <a:schemeClr val="tx2">
                    <a:lumMod val="75000"/>
                  </a:schemeClr>
                </a:solidFill>
              </a:rPr>
            </a:br>
            <a:r>
              <a:rPr lang="en-US" dirty="0" smtClean="0">
                <a:solidFill>
                  <a:schemeClr val="tx2">
                    <a:lumMod val="75000"/>
                  </a:schemeClr>
                </a:solidFill>
              </a:rPr>
              <a:t>Scientific Revolution</a:t>
            </a:r>
            <a:endParaRPr lang="en-US" dirty="0"/>
          </a:p>
        </p:txBody>
      </p:sp>
      <p:sp>
        <p:nvSpPr>
          <p:cNvPr id="3" name="Content Placeholder 2"/>
          <p:cNvSpPr>
            <a:spLocks noGrp="1"/>
          </p:cNvSpPr>
          <p:nvPr>
            <p:ph idx="1"/>
          </p:nvPr>
        </p:nvSpPr>
        <p:spPr>
          <a:xfrm>
            <a:off x="0" y="1828800"/>
            <a:ext cx="7772400" cy="4800600"/>
          </a:xfrm>
        </p:spPr>
        <p:txBody>
          <a:bodyPr>
            <a:normAutofit/>
          </a:bodyPr>
          <a:lstStyle/>
          <a:p>
            <a:r>
              <a:rPr lang="en-US" dirty="0" smtClean="0">
                <a:solidFill>
                  <a:schemeClr val="tx2">
                    <a:lumMod val="75000"/>
                  </a:schemeClr>
                </a:solidFill>
              </a:rPr>
              <a:t>Galileo Galilee – First person to study </a:t>
            </a:r>
          </a:p>
          <a:p>
            <a:r>
              <a:rPr lang="en-US" dirty="0" smtClean="0">
                <a:solidFill>
                  <a:schemeClr val="tx2">
                    <a:lumMod val="75000"/>
                  </a:schemeClr>
                </a:solidFill>
              </a:rPr>
              <a:t>the sky with a telescope. </a:t>
            </a:r>
          </a:p>
          <a:p>
            <a:r>
              <a:rPr lang="en-US" dirty="0" smtClean="0">
                <a:solidFill>
                  <a:schemeClr val="tx2">
                    <a:lumMod val="75000"/>
                  </a:schemeClr>
                </a:solidFill>
              </a:rPr>
              <a:t>He saw craters on the moon and discovered that moons orbit Jupiter. </a:t>
            </a:r>
          </a:p>
          <a:p>
            <a:r>
              <a:rPr lang="en-US" dirty="0" smtClean="0">
                <a:solidFill>
                  <a:schemeClr val="tx2">
                    <a:lumMod val="75000"/>
                  </a:schemeClr>
                </a:solidFill>
              </a:rPr>
              <a:t>Galileo was also concerned with mechanics or the study of objects in motion. Rather than just studying them in nature, Galileo set up experiments. He was the first scientist to routinely use experiments. </a:t>
            </a:r>
          </a:p>
          <a:p>
            <a:endParaRPr lang="en-US" dirty="0">
              <a:solidFill>
                <a:schemeClr val="tx2">
                  <a:lumMod val="75000"/>
                </a:schemeClr>
              </a:solidFill>
            </a:endParaRPr>
          </a:p>
        </p:txBody>
      </p:sp>
      <p:pic>
        <p:nvPicPr>
          <p:cNvPr id="18434" name="Picture 2" descr="http://upload.wikimedia.org/wikipedia/commons/thumb/d/d4/Justus_Sustermans_-_Portrait_of_Galileo_Galilei,_1636.jpg/220px-Justus_Sustermans_-_Portrait_of_Galileo_Galilei,_1636.jpg"/>
          <p:cNvPicPr>
            <a:picLocks noChangeAspect="1" noChangeArrowheads="1"/>
          </p:cNvPicPr>
          <p:nvPr/>
        </p:nvPicPr>
        <p:blipFill>
          <a:blip r:embed="rId2" cstate="print"/>
          <a:srcRect/>
          <a:stretch>
            <a:fillRect/>
          </a:stretch>
        </p:blipFill>
        <p:spPr bwMode="auto">
          <a:xfrm>
            <a:off x="6858000" y="152400"/>
            <a:ext cx="2095500" cy="26574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819400"/>
          </a:xfrm>
        </p:spPr>
        <p:txBody>
          <a:bodyPr>
            <a:normAutofit/>
          </a:bodyPr>
          <a:lstStyle/>
          <a:p>
            <a:r>
              <a:rPr lang="en-US" dirty="0" smtClean="0">
                <a:solidFill>
                  <a:schemeClr val="tx2">
                    <a:lumMod val="75000"/>
                  </a:schemeClr>
                </a:solidFill>
              </a:rPr>
              <a:t>Why did people want </a:t>
            </a:r>
            <a:br>
              <a:rPr lang="en-US" dirty="0" smtClean="0">
                <a:solidFill>
                  <a:schemeClr val="tx2">
                    <a:lumMod val="75000"/>
                  </a:schemeClr>
                </a:solidFill>
              </a:rPr>
            </a:br>
            <a:r>
              <a:rPr lang="en-US" dirty="0" smtClean="0">
                <a:solidFill>
                  <a:schemeClr val="tx2">
                    <a:lumMod val="75000"/>
                  </a:schemeClr>
                </a:solidFill>
              </a:rPr>
              <a:t>to explore the world?</a:t>
            </a:r>
            <a:endParaRPr lang="en-US" dirty="0">
              <a:solidFill>
                <a:schemeClr val="tx2">
                  <a:lumMod val="75000"/>
                </a:schemeClr>
              </a:solidFill>
            </a:endParaRPr>
          </a:p>
        </p:txBody>
      </p:sp>
      <p:pic>
        <p:nvPicPr>
          <p:cNvPr id="66562" name="Picture 2" descr="http://martianchronicles.files.wordpress.com/2010/05/explore.jpg"/>
          <p:cNvPicPr>
            <a:picLocks noChangeAspect="1" noChangeArrowheads="1"/>
          </p:cNvPicPr>
          <p:nvPr/>
        </p:nvPicPr>
        <p:blipFill>
          <a:blip r:embed="rId2" cstate="print"/>
          <a:srcRect/>
          <a:stretch>
            <a:fillRect/>
          </a:stretch>
        </p:blipFill>
        <p:spPr bwMode="auto">
          <a:xfrm>
            <a:off x="1828800" y="2209800"/>
            <a:ext cx="5486400" cy="4387348"/>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2">
                    <a:lumMod val="75000"/>
                  </a:schemeClr>
                </a:solidFill>
              </a:rPr>
              <a:t>Men and Ideas of the </a:t>
            </a:r>
            <a:br>
              <a:rPr lang="en-US" dirty="0" smtClean="0">
                <a:solidFill>
                  <a:schemeClr val="tx2">
                    <a:lumMod val="75000"/>
                  </a:schemeClr>
                </a:solidFill>
              </a:rPr>
            </a:br>
            <a:r>
              <a:rPr lang="en-US" dirty="0" smtClean="0">
                <a:solidFill>
                  <a:schemeClr val="tx2">
                    <a:lumMod val="75000"/>
                  </a:schemeClr>
                </a:solidFill>
              </a:rPr>
              <a:t>Scientific Revolution</a:t>
            </a:r>
            <a:endParaRPr lang="en-US" dirty="0"/>
          </a:p>
        </p:txBody>
      </p:sp>
      <p:sp>
        <p:nvSpPr>
          <p:cNvPr id="3" name="Content Placeholder 2"/>
          <p:cNvSpPr>
            <a:spLocks noGrp="1"/>
          </p:cNvSpPr>
          <p:nvPr>
            <p:ph idx="1"/>
          </p:nvPr>
        </p:nvSpPr>
        <p:spPr/>
        <p:txBody>
          <a:bodyPr>
            <a:normAutofit fontScale="92500"/>
          </a:bodyPr>
          <a:lstStyle/>
          <a:p>
            <a:r>
              <a:rPr lang="en-US" dirty="0" smtClean="0">
                <a:solidFill>
                  <a:schemeClr val="tx2">
                    <a:lumMod val="75000"/>
                  </a:schemeClr>
                </a:solidFill>
              </a:rPr>
              <a:t>Galileo thought that scientific study would change how people understood the world. In turn he thought that would improve their standard of living and then break down barriers between people. </a:t>
            </a:r>
          </a:p>
          <a:p>
            <a:r>
              <a:rPr lang="en-US" dirty="0" smtClean="0">
                <a:solidFill>
                  <a:schemeClr val="tx2">
                    <a:lumMod val="75000"/>
                  </a:schemeClr>
                </a:solidFill>
              </a:rPr>
              <a:t>He was not able to write about his ideas because of the great pressure he felt from the church. Since his ideas opposed the church’s ideas that church leaders kept him from writing. </a:t>
            </a:r>
            <a:endParaRPr lang="en-US"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66800"/>
            <a:ext cx="4114800" cy="457200"/>
          </a:xfrm>
        </p:spPr>
        <p:txBody>
          <a:bodyPr>
            <a:normAutofit fontScale="90000"/>
          </a:bodyPr>
          <a:lstStyle/>
          <a:p>
            <a:r>
              <a:rPr lang="en-US" dirty="0" smtClean="0">
                <a:solidFill>
                  <a:schemeClr val="tx2">
                    <a:lumMod val="75000"/>
                  </a:schemeClr>
                </a:solidFill>
              </a:rPr>
              <a:t>Men and Ideas of the Scientific Revolution</a:t>
            </a:r>
            <a:endParaRPr lang="en-US" dirty="0"/>
          </a:p>
        </p:txBody>
      </p:sp>
      <p:sp>
        <p:nvSpPr>
          <p:cNvPr id="3" name="Content Placeholder 2"/>
          <p:cNvSpPr>
            <a:spLocks noGrp="1"/>
          </p:cNvSpPr>
          <p:nvPr>
            <p:ph idx="1"/>
          </p:nvPr>
        </p:nvSpPr>
        <p:spPr>
          <a:xfrm>
            <a:off x="0" y="2438400"/>
            <a:ext cx="8686800" cy="4419600"/>
          </a:xfrm>
        </p:spPr>
        <p:txBody>
          <a:bodyPr>
            <a:normAutofit fontScale="92500" lnSpcReduction="10000"/>
          </a:bodyPr>
          <a:lstStyle/>
          <a:p>
            <a:r>
              <a:rPr lang="en-US" dirty="0" smtClean="0">
                <a:solidFill>
                  <a:schemeClr val="tx2">
                    <a:lumMod val="75000"/>
                  </a:schemeClr>
                </a:solidFill>
              </a:rPr>
              <a:t>Sir Isaac Newton – Published </a:t>
            </a:r>
            <a:r>
              <a:rPr lang="en-US" i="1" dirty="0" smtClean="0">
                <a:solidFill>
                  <a:schemeClr val="tx2">
                    <a:lumMod val="75000"/>
                  </a:schemeClr>
                </a:solidFill>
              </a:rPr>
              <a:t>Principa Mathmatica. </a:t>
            </a:r>
            <a:r>
              <a:rPr lang="en-US" dirty="0" smtClean="0">
                <a:solidFill>
                  <a:schemeClr val="tx2">
                    <a:lumMod val="75000"/>
                  </a:schemeClr>
                </a:solidFill>
              </a:rPr>
              <a:t>He also had theories about gravity and motion that were proven so many times that they have now been named laws. </a:t>
            </a:r>
          </a:p>
          <a:p>
            <a:r>
              <a:rPr lang="en-US" dirty="0" smtClean="0">
                <a:solidFill>
                  <a:schemeClr val="tx2">
                    <a:lumMod val="75000"/>
                  </a:schemeClr>
                </a:solidFill>
              </a:rPr>
              <a:t>Also discovered that light was made up of many colors. This helped him create the reflecting telescope which is used in large observatories even today. </a:t>
            </a:r>
          </a:p>
          <a:p>
            <a:r>
              <a:rPr lang="en-US" dirty="0" smtClean="0">
                <a:solidFill>
                  <a:schemeClr val="tx2">
                    <a:lumMod val="75000"/>
                  </a:schemeClr>
                </a:solidFill>
              </a:rPr>
              <a:t>His ideas became the basis of all scientific study until the 1900’s. </a:t>
            </a:r>
            <a:endParaRPr lang="en-US" dirty="0">
              <a:solidFill>
                <a:schemeClr val="tx2">
                  <a:lumMod val="75000"/>
                </a:schemeClr>
              </a:solidFill>
            </a:endParaRPr>
          </a:p>
        </p:txBody>
      </p:sp>
      <p:pic>
        <p:nvPicPr>
          <p:cNvPr id="16386" name="Picture 2" descr="http://teachertech.rice.edu/Participants/louviere/Newton/newton5.jpg"/>
          <p:cNvPicPr>
            <a:picLocks noChangeAspect="1" noChangeArrowheads="1"/>
          </p:cNvPicPr>
          <p:nvPr/>
        </p:nvPicPr>
        <p:blipFill>
          <a:blip r:embed="rId2" cstate="print"/>
          <a:srcRect/>
          <a:stretch>
            <a:fillRect/>
          </a:stretch>
        </p:blipFill>
        <p:spPr bwMode="auto">
          <a:xfrm>
            <a:off x="5105400" y="228600"/>
            <a:ext cx="3162300" cy="21907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6" name="Picture 6" descr="http://www.crystalinks.com/aug25galileotelebw.jpg"/>
          <p:cNvPicPr>
            <a:picLocks noChangeAspect="1" noChangeArrowheads="1"/>
          </p:cNvPicPr>
          <p:nvPr/>
        </p:nvPicPr>
        <p:blipFill>
          <a:blip r:embed="rId2" cstate="print"/>
          <a:srcRect/>
          <a:stretch>
            <a:fillRect/>
          </a:stretch>
        </p:blipFill>
        <p:spPr bwMode="auto">
          <a:xfrm>
            <a:off x="5791200" y="152400"/>
            <a:ext cx="2552700" cy="1934947"/>
          </a:xfrm>
          <a:prstGeom prst="rect">
            <a:avLst/>
          </a:prstGeom>
          <a:noFill/>
        </p:spPr>
      </p:pic>
      <p:sp>
        <p:nvSpPr>
          <p:cNvPr id="2" name="Title 1"/>
          <p:cNvSpPr>
            <a:spLocks noGrp="1"/>
          </p:cNvSpPr>
          <p:nvPr>
            <p:ph type="title"/>
          </p:nvPr>
        </p:nvSpPr>
        <p:spPr>
          <a:xfrm>
            <a:off x="1066800" y="533400"/>
            <a:ext cx="5257800" cy="1143000"/>
          </a:xfrm>
        </p:spPr>
        <p:txBody>
          <a:bodyPr>
            <a:normAutofit fontScale="90000"/>
          </a:bodyPr>
          <a:lstStyle/>
          <a:p>
            <a:r>
              <a:rPr lang="en-US" dirty="0" smtClean="0">
                <a:solidFill>
                  <a:schemeClr val="tx2">
                    <a:lumMod val="75000"/>
                  </a:schemeClr>
                </a:solidFill>
              </a:rPr>
              <a:t>Men and </a:t>
            </a:r>
            <a:br>
              <a:rPr lang="en-US" dirty="0" smtClean="0">
                <a:solidFill>
                  <a:schemeClr val="tx2">
                    <a:lumMod val="75000"/>
                  </a:schemeClr>
                </a:solidFill>
              </a:rPr>
            </a:br>
            <a:r>
              <a:rPr lang="en-US" dirty="0" smtClean="0">
                <a:solidFill>
                  <a:schemeClr val="tx2">
                    <a:lumMod val="75000"/>
                  </a:schemeClr>
                </a:solidFill>
              </a:rPr>
              <a:t>Ideas of the </a:t>
            </a:r>
            <a:br>
              <a:rPr lang="en-US" dirty="0" smtClean="0">
                <a:solidFill>
                  <a:schemeClr val="tx2">
                    <a:lumMod val="75000"/>
                  </a:schemeClr>
                </a:solidFill>
              </a:rPr>
            </a:br>
            <a:r>
              <a:rPr lang="en-US" dirty="0" smtClean="0">
                <a:solidFill>
                  <a:schemeClr val="tx2">
                    <a:lumMod val="75000"/>
                  </a:schemeClr>
                </a:solidFill>
              </a:rPr>
              <a:t>Scientific Revolution</a:t>
            </a:r>
            <a:endParaRPr lang="en-US" dirty="0"/>
          </a:p>
        </p:txBody>
      </p:sp>
      <p:sp>
        <p:nvSpPr>
          <p:cNvPr id="3" name="Content Placeholder 2"/>
          <p:cNvSpPr>
            <a:spLocks noGrp="1"/>
          </p:cNvSpPr>
          <p:nvPr>
            <p:ph idx="1"/>
          </p:nvPr>
        </p:nvSpPr>
        <p:spPr>
          <a:xfrm>
            <a:off x="0" y="2362200"/>
            <a:ext cx="9144000" cy="4343400"/>
          </a:xfrm>
        </p:spPr>
        <p:txBody>
          <a:bodyPr>
            <a:normAutofit fontScale="92500" lnSpcReduction="20000"/>
          </a:bodyPr>
          <a:lstStyle/>
          <a:p>
            <a:r>
              <a:rPr lang="en-US" dirty="0" smtClean="0">
                <a:solidFill>
                  <a:schemeClr val="tx2">
                    <a:lumMod val="75000"/>
                  </a:schemeClr>
                </a:solidFill>
              </a:rPr>
              <a:t>Inventions of the Scientific Revolution:</a:t>
            </a:r>
          </a:p>
          <a:p>
            <a:pPr lvl="1"/>
            <a:r>
              <a:rPr lang="en-US" dirty="0" smtClean="0">
                <a:solidFill>
                  <a:schemeClr val="tx2">
                    <a:lumMod val="75000"/>
                  </a:schemeClr>
                </a:solidFill>
              </a:rPr>
              <a:t>Microscope – Used to observe plants and animals living in a drop of pond water. </a:t>
            </a:r>
          </a:p>
          <a:p>
            <a:pPr lvl="1"/>
            <a:r>
              <a:rPr lang="en-US" dirty="0" smtClean="0">
                <a:solidFill>
                  <a:schemeClr val="tx2">
                    <a:lumMod val="75000"/>
                  </a:schemeClr>
                </a:solidFill>
              </a:rPr>
              <a:t>Thermometer – Developed by Galileo and used to measure temperature. </a:t>
            </a:r>
          </a:p>
          <a:p>
            <a:pPr lvl="1"/>
            <a:r>
              <a:rPr lang="en-US" dirty="0" smtClean="0">
                <a:solidFill>
                  <a:schemeClr val="tx2">
                    <a:lumMod val="75000"/>
                  </a:schemeClr>
                </a:solidFill>
              </a:rPr>
              <a:t>Telescope – Improved by Galileo and used to make many of his discoveries. </a:t>
            </a:r>
          </a:p>
          <a:p>
            <a:pPr lvl="1"/>
            <a:r>
              <a:rPr lang="en-US" dirty="0" smtClean="0">
                <a:solidFill>
                  <a:schemeClr val="tx2">
                    <a:lumMod val="75000"/>
                  </a:schemeClr>
                </a:solidFill>
              </a:rPr>
              <a:t>Barometer – Used to measure air pressure and helped in predicting the weather. </a:t>
            </a:r>
          </a:p>
          <a:p>
            <a:pPr lvl="1"/>
            <a:endParaRPr lang="en-US" dirty="0" smtClean="0">
              <a:solidFill>
                <a:schemeClr val="tx2">
                  <a:lumMod val="75000"/>
                </a:schemeClr>
              </a:solidFill>
            </a:endParaRPr>
          </a:p>
          <a:p>
            <a:pPr lvl="1">
              <a:buNone/>
            </a:pPr>
            <a:r>
              <a:rPr lang="en-US" dirty="0" smtClean="0">
                <a:solidFill>
                  <a:schemeClr val="tx2">
                    <a:lumMod val="75000"/>
                  </a:schemeClr>
                </a:solidFill>
              </a:rPr>
              <a:t>*All of these inventions helped scientist learn about the world. </a:t>
            </a:r>
            <a:endParaRPr lang="en-US" dirty="0">
              <a:solidFill>
                <a:schemeClr val="tx2">
                  <a:lumMod val="75000"/>
                </a:schemeClr>
              </a:solidFill>
            </a:endParaRPr>
          </a:p>
        </p:txBody>
      </p:sp>
      <p:pic>
        <p:nvPicPr>
          <p:cNvPr id="15362" name="Picture 2" descr="http://www.creatorix.com.au/philosophy/12/1202a.jpg"/>
          <p:cNvPicPr>
            <a:picLocks noChangeAspect="1" noChangeArrowheads="1"/>
          </p:cNvPicPr>
          <p:nvPr/>
        </p:nvPicPr>
        <p:blipFill>
          <a:blip r:embed="rId3" cstate="print"/>
          <a:srcRect/>
          <a:stretch>
            <a:fillRect/>
          </a:stretch>
        </p:blipFill>
        <p:spPr bwMode="auto">
          <a:xfrm>
            <a:off x="228600" y="228600"/>
            <a:ext cx="1266825" cy="1990725"/>
          </a:xfrm>
          <a:prstGeom prst="rect">
            <a:avLst/>
          </a:prstGeom>
          <a:noFill/>
        </p:spPr>
      </p:pic>
      <p:pic>
        <p:nvPicPr>
          <p:cNvPr id="15364" name="Picture 4" descr="http://apworldhistory-rochester-k12-mi-us.wikispaces.com/file/view/Galileo_4.jpg/198882800/318x182/Galileo_4.jpg"/>
          <p:cNvPicPr>
            <a:picLocks noChangeAspect="1" noChangeArrowheads="1"/>
          </p:cNvPicPr>
          <p:nvPr/>
        </p:nvPicPr>
        <p:blipFill>
          <a:blip r:embed="rId4" cstate="print"/>
          <a:srcRect/>
          <a:stretch>
            <a:fillRect/>
          </a:stretch>
        </p:blipFill>
        <p:spPr bwMode="auto">
          <a:xfrm>
            <a:off x="6629400" y="1524000"/>
            <a:ext cx="2286000" cy="13083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500"/>
                                        <p:tgtEl>
                                          <p:spTgt spid="3">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down)">
                                      <p:cBhvr>
                                        <p:cTn id="19" dur="500"/>
                                        <p:tgtEl>
                                          <p:spTgt spid="3">
                                            <p:txEl>
                                              <p:pRg st="4" end="4"/>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152400"/>
            <a:ext cx="6248400" cy="1143000"/>
          </a:xfrm>
        </p:spPr>
        <p:txBody>
          <a:bodyPr>
            <a:normAutofit fontScale="90000"/>
          </a:bodyPr>
          <a:lstStyle/>
          <a:p>
            <a:r>
              <a:rPr lang="en-US" dirty="0" smtClean="0">
                <a:solidFill>
                  <a:schemeClr val="tx2">
                    <a:lumMod val="75000"/>
                  </a:schemeClr>
                </a:solidFill>
              </a:rPr>
              <a:t>Scientific Revolutions Effects</a:t>
            </a:r>
            <a:endParaRPr lang="en-US" dirty="0">
              <a:solidFill>
                <a:schemeClr val="tx2">
                  <a:lumMod val="75000"/>
                </a:schemeClr>
              </a:solidFill>
            </a:endParaRPr>
          </a:p>
        </p:txBody>
      </p:sp>
      <p:sp>
        <p:nvSpPr>
          <p:cNvPr id="3" name="Content Placeholder 2"/>
          <p:cNvSpPr>
            <a:spLocks noGrp="1"/>
          </p:cNvSpPr>
          <p:nvPr>
            <p:ph idx="1"/>
          </p:nvPr>
        </p:nvSpPr>
        <p:spPr>
          <a:xfrm>
            <a:off x="3429000" y="1295400"/>
            <a:ext cx="5715000" cy="5257800"/>
          </a:xfrm>
        </p:spPr>
        <p:txBody>
          <a:bodyPr>
            <a:normAutofit/>
          </a:bodyPr>
          <a:lstStyle/>
          <a:p>
            <a:r>
              <a:rPr lang="en-US" dirty="0" smtClean="0">
                <a:solidFill>
                  <a:schemeClr val="tx2">
                    <a:lumMod val="75000"/>
                  </a:schemeClr>
                </a:solidFill>
              </a:rPr>
              <a:t>Science was pursued in a systematic fashion. Francis Bacon and Rene Descartes encouraged the orderly process of experimenting and recording data. This led to the Scientific Method which is based on experiments and observation. Those are the main principles of science!</a:t>
            </a:r>
          </a:p>
        </p:txBody>
      </p:sp>
      <p:pic>
        <p:nvPicPr>
          <p:cNvPr id="14338" name="Picture 2" descr="http://www.sciencebuddies.org/science-fair-projects/overview_scientific_method2.gif"/>
          <p:cNvPicPr>
            <a:picLocks noChangeAspect="1" noChangeArrowheads="1"/>
          </p:cNvPicPr>
          <p:nvPr/>
        </p:nvPicPr>
        <p:blipFill>
          <a:blip r:embed="rId2" cstate="print"/>
          <a:srcRect/>
          <a:stretch>
            <a:fillRect/>
          </a:stretch>
        </p:blipFill>
        <p:spPr bwMode="auto">
          <a:xfrm>
            <a:off x="228600" y="1143000"/>
            <a:ext cx="3566948" cy="5257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Scientific Revolution Effects</a:t>
            </a:r>
            <a:endParaRPr lang="en-US" dirty="0">
              <a:solidFill>
                <a:schemeClr val="tx2">
                  <a:lumMod val="75000"/>
                </a:schemeClr>
              </a:solidFill>
            </a:endParaRPr>
          </a:p>
        </p:txBody>
      </p:sp>
      <p:sp>
        <p:nvSpPr>
          <p:cNvPr id="3" name="Content Placeholder 2"/>
          <p:cNvSpPr>
            <a:spLocks noGrp="1"/>
          </p:cNvSpPr>
          <p:nvPr>
            <p:ph idx="1"/>
          </p:nvPr>
        </p:nvSpPr>
        <p:spPr/>
        <p:txBody>
          <a:bodyPr>
            <a:normAutofit fontScale="92500" lnSpcReduction="20000"/>
          </a:bodyPr>
          <a:lstStyle/>
          <a:p>
            <a:r>
              <a:rPr lang="en-US" dirty="0" smtClean="0">
                <a:solidFill>
                  <a:schemeClr val="tx2">
                    <a:lumMod val="75000"/>
                  </a:schemeClr>
                </a:solidFill>
              </a:rPr>
              <a:t>Science affected other areas of life. </a:t>
            </a:r>
          </a:p>
          <a:p>
            <a:r>
              <a:rPr lang="en-US" dirty="0" smtClean="0">
                <a:solidFill>
                  <a:schemeClr val="tx2">
                    <a:lumMod val="75000"/>
                  </a:schemeClr>
                </a:solidFill>
              </a:rPr>
              <a:t>People thought that logic could explain problems such as poverty and war. They thought they could use reason to improve life. </a:t>
            </a:r>
          </a:p>
          <a:p>
            <a:r>
              <a:rPr lang="en-US" dirty="0" smtClean="0">
                <a:solidFill>
                  <a:schemeClr val="tx2">
                    <a:lumMod val="75000"/>
                  </a:schemeClr>
                </a:solidFill>
              </a:rPr>
              <a:t>Laws that governed nature and human behavior were also discovered. </a:t>
            </a:r>
          </a:p>
          <a:p>
            <a:r>
              <a:rPr lang="en-US" dirty="0" smtClean="0">
                <a:solidFill>
                  <a:schemeClr val="tx2">
                    <a:lumMod val="75000"/>
                  </a:schemeClr>
                </a:solidFill>
              </a:rPr>
              <a:t>People started to believe that if these laws governed everyone then everyone must be equal. </a:t>
            </a:r>
          </a:p>
          <a:p>
            <a:r>
              <a:rPr lang="en-US" dirty="0" smtClean="0">
                <a:solidFill>
                  <a:schemeClr val="tx2">
                    <a:lumMod val="75000"/>
                  </a:schemeClr>
                </a:solidFill>
              </a:rPr>
              <a:t>Science opposed the Church’s beliefs. This led to conflict between the two. </a:t>
            </a:r>
            <a:endParaRPr lang="en-US"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6200" y="609600"/>
            <a:ext cx="4648200" cy="1143000"/>
          </a:xfrm>
        </p:spPr>
        <p:txBody>
          <a:bodyPr/>
          <a:lstStyle/>
          <a:p>
            <a:r>
              <a:rPr lang="en-US" dirty="0" smtClean="0">
                <a:solidFill>
                  <a:schemeClr val="tx2">
                    <a:lumMod val="75000"/>
                  </a:schemeClr>
                </a:solidFill>
              </a:rPr>
              <a:t>The Age of Reason</a:t>
            </a:r>
            <a:endParaRPr lang="en-US" dirty="0">
              <a:solidFill>
                <a:schemeClr val="tx2">
                  <a:lumMod val="75000"/>
                </a:schemeClr>
              </a:solidFill>
            </a:endParaRPr>
          </a:p>
        </p:txBody>
      </p:sp>
      <p:sp>
        <p:nvSpPr>
          <p:cNvPr id="3" name="Content Placeholder 2"/>
          <p:cNvSpPr>
            <a:spLocks noGrp="1"/>
          </p:cNvSpPr>
          <p:nvPr>
            <p:ph idx="1"/>
          </p:nvPr>
        </p:nvSpPr>
        <p:spPr>
          <a:xfrm>
            <a:off x="152400" y="2332037"/>
            <a:ext cx="8686800" cy="4525963"/>
          </a:xfrm>
        </p:spPr>
        <p:txBody>
          <a:bodyPr>
            <a:normAutofit fontScale="92500"/>
          </a:bodyPr>
          <a:lstStyle/>
          <a:p>
            <a:r>
              <a:rPr lang="en-US" dirty="0" smtClean="0">
                <a:solidFill>
                  <a:schemeClr val="tx2">
                    <a:lumMod val="75000"/>
                  </a:schemeClr>
                </a:solidFill>
              </a:rPr>
              <a:t>The discoveries made through exploration and the Scientific Revolution began to question long held beliefs about science, religion, and government. </a:t>
            </a:r>
          </a:p>
          <a:p>
            <a:r>
              <a:rPr lang="en-US" dirty="0" smtClean="0">
                <a:solidFill>
                  <a:schemeClr val="tx2">
                    <a:lumMod val="75000"/>
                  </a:schemeClr>
                </a:solidFill>
              </a:rPr>
              <a:t>Scholars were relying on reason and logic. </a:t>
            </a:r>
          </a:p>
          <a:p>
            <a:r>
              <a:rPr lang="en-US" dirty="0" smtClean="0">
                <a:solidFill>
                  <a:schemeClr val="tx2">
                    <a:lumMod val="75000"/>
                  </a:schemeClr>
                </a:solidFill>
              </a:rPr>
              <a:t>They felt that reason and logic could achieve three great goals – knowledge, happiness, and freedom!</a:t>
            </a:r>
          </a:p>
          <a:p>
            <a:r>
              <a:rPr lang="en-US" dirty="0" smtClean="0">
                <a:solidFill>
                  <a:schemeClr val="tx2">
                    <a:lumMod val="75000"/>
                  </a:schemeClr>
                </a:solidFill>
              </a:rPr>
              <a:t>Achieving those goals would then lead to an improved society. </a:t>
            </a:r>
            <a:endParaRPr lang="en-US" dirty="0">
              <a:solidFill>
                <a:schemeClr val="tx2">
                  <a:lumMod val="75000"/>
                </a:schemeClr>
              </a:solidFill>
            </a:endParaRPr>
          </a:p>
        </p:txBody>
      </p:sp>
      <p:pic>
        <p:nvPicPr>
          <p:cNvPr id="12290" name="Picture 2" descr="http://upload.wikimedia.org/wikipedia/commons/thumb/5/5b/Oer-Weimarer_Musenhof.jpg/400px-Oer-Weimarer_Musenhof.jpg"/>
          <p:cNvPicPr>
            <a:picLocks noChangeAspect="1" noChangeArrowheads="1"/>
          </p:cNvPicPr>
          <p:nvPr/>
        </p:nvPicPr>
        <p:blipFill>
          <a:blip r:embed="rId2" cstate="print"/>
          <a:srcRect/>
          <a:stretch>
            <a:fillRect/>
          </a:stretch>
        </p:blipFill>
        <p:spPr bwMode="auto">
          <a:xfrm>
            <a:off x="609600" y="117728"/>
            <a:ext cx="2819400" cy="21779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The Age of Reason</a:t>
            </a:r>
            <a:endParaRPr lang="en-US" dirty="0">
              <a:solidFill>
                <a:schemeClr val="tx2">
                  <a:lumMod val="75000"/>
                </a:schemeClr>
              </a:solidFill>
            </a:endParaRPr>
          </a:p>
        </p:txBody>
      </p:sp>
      <p:sp>
        <p:nvSpPr>
          <p:cNvPr id="3" name="Content Placeholder 2"/>
          <p:cNvSpPr>
            <a:spLocks noGrp="1"/>
          </p:cNvSpPr>
          <p:nvPr>
            <p:ph idx="1"/>
          </p:nvPr>
        </p:nvSpPr>
        <p:spPr>
          <a:xfrm>
            <a:off x="228600" y="1828800"/>
            <a:ext cx="5486400" cy="4525963"/>
          </a:xfrm>
        </p:spPr>
        <p:txBody>
          <a:bodyPr/>
          <a:lstStyle/>
          <a:p>
            <a:pPr algn="ctr"/>
            <a:r>
              <a:rPr lang="en-US" dirty="0" smtClean="0">
                <a:solidFill>
                  <a:schemeClr val="tx2">
                    <a:lumMod val="75000"/>
                  </a:schemeClr>
                </a:solidFill>
              </a:rPr>
              <a:t>The use of reason in guiding people’s thoughts about philosophy, society, and politics was the Enlightenment or the Age of Reason.</a:t>
            </a:r>
            <a:endParaRPr lang="en-US" dirty="0">
              <a:solidFill>
                <a:schemeClr val="tx2">
                  <a:lumMod val="75000"/>
                </a:schemeClr>
              </a:solidFill>
            </a:endParaRPr>
          </a:p>
        </p:txBody>
      </p:sp>
      <p:pic>
        <p:nvPicPr>
          <p:cNvPr id="11266" name="Picture 2" descr="http://www.thomas-paine-friends.org/age-of-reason-cover.jpg"/>
          <p:cNvPicPr>
            <a:picLocks noChangeAspect="1" noChangeArrowheads="1"/>
          </p:cNvPicPr>
          <p:nvPr/>
        </p:nvPicPr>
        <p:blipFill>
          <a:blip r:embed="rId2" cstate="print"/>
          <a:srcRect b="8800"/>
          <a:stretch>
            <a:fillRect/>
          </a:stretch>
        </p:blipFill>
        <p:spPr bwMode="auto">
          <a:xfrm>
            <a:off x="5638800" y="1752600"/>
            <a:ext cx="3076575" cy="4343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Roots of the Enlightenment</a:t>
            </a:r>
            <a:endParaRPr lang="en-US" dirty="0">
              <a:solidFill>
                <a:schemeClr val="tx2">
                  <a:lumMod val="75000"/>
                </a:schemeClr>
              </a:solidFill>
            </a:endParaRPr>
          </a:p>
        </p:txBody>
      </p:sp>
      <p:sp>
        <p:nvSpPr>
          <p:cNvPr id="4" name="Oval 3"/>
          <p:cNvSpPr/>
          <p:nvPr/>
        </p:nvSpPr>
        <p:spPr>
          <a:xfrm>
            <a:off x="2667000" y="2743200"/>
            <a:ext cx="3429000" cy="2590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3200400" y="3048000"/>
            <a:ext cx="2514600" cy="2031325"/>
          </a:xfrm>
          <a:prstGeom prst="rect">
            <a:avLst/>
          </a:prstGeom>
          <a:noFill/>
        </p:spPr>
        <p:txBody>
          <a:bodyPr wrap="square" rtlCol="0">
            <a:spAutoFit/>
          </a:bodyPr>
          <a:lstStyle/>
          <a:p>
            <a:pPr algn="ctr"/>
            <a:r>
              <a:rPr lang="en-US" b="1" u="sng" dirty="0" smtClean="0"/>
              <a:t>Enlightenment</a:t>
            </a:r>
          </a:p>
          <a:p>
            <a:pPr algn="ctr"/>
            <a:r>
              <a:rPr lang="en-US" dirty="0" smtClean="0"/>
              <a:t>Human reason could be used to achieve knowledge, freedom and happiness; achieving these goals would improve society. </a:t>
            </a:r>
            <a:endParaRPr lang="en-US" dirty="0"/>
          </a:p>
        </p:txBody>
      </p:sp>
      <p:sp>
        <p:nvSpPr>
          <p:cNvPr id="6" name="Oval 5"/>
          <p:cNvSpPr/>
          <p:nvPr/>
        </p:nvSpPr>
        <p:spPr>
          <a:xfrm>
            <a:off x="6477000" y="1219200"/>
            <a:ext cx="2362200" cy="2133600"/>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6781800" y="1524000"/>
            <a:ext cx="1676400" cy="1477328"/>
          </a:xfrm>
          <a:prstGeom prst="rect">
            <a:avLst/>
          </a:prstGeom>
          <a:noFill/>
        </p:spPr>
        <p:txBody>
          <a:bodyPr wrap="square" rtlCol="0">
            <a:spAutoFit/>
          </a:bodyPr>
          <a:lstStyle/>
          <a:p>
            <a:pPr algn="ctr"/>
            <a:r>
              <a:rPr lang="en-US" b="1" u="sng" dirty="0" smtClean="0"/>
              <a:t>Christianity</a:t>
            </a:r>
          </a:p>
          <a:p>
            <a:pPr algn="ctr"/>
            <a:r>
              <a:rPr lang="en-US" dirty="0" smtClean="0"/>
              <a:t>Faith and reason together could explain the world.</a:t>
            </a:r>
            <a:endParaRPr lang="en-US" dirty="0"/>
          </a:p>
        </p:txBody>
      </p:sp>
      <p:sp>
        <p:nvSpPr>
          <p:cNvPr id="8" name="Oval 7"/>
          <p:cNvSpPr/>
          <p:nvPr/>
        </p:nvSpPr>
        <p:spPr>
          <a:xfrm>
            <a:off x="5943600" y="4419600"/>
            <a:ext cx="3048000" cy="2438400"/>
          </a:xfrm>
          <a:prstGeom prst="ellips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6324600" y="4648200"/>
            <a:ext cx="2362200" cy="2031325"/>
          </a:xfrm>
          <a:prstGeom prst="rect">
            <a:avLst/>
          </a:prstGeom>
          <a:noFill/>
        </p:spPr>
        <p:txBody>
          <a:bodyPr wrap="square" rtlCol="0">
            <a:spAutoFit/>
          </a:bodyPr>
          <a:lstStyle/>
          <a:p>
            <a:pPr algn="ctr"/>
            <a:r>
              <a:rPr lang="en-US" b="1" u="sng" dirty="0" smtClean="0"/>
              <a:t>Renaissance and Reformation</a:t>
            </a:r>
          </a:p>
          <a:p>
            <a:pPr algn="ctr"/>
            <a:r>
              <a:rPr lang="en-US" dirty="0" smtClean="0"/>
              <a:t>Humanist emphasized human achievement and said that people could improve their world.</a:t>
            </a:r>
            <a:endParaRPr lang="en-US" dirty="0"/>
          </a:p>
        </p:txBody>
      </p:sp>
      <p:sp>
        <p:nvSpPr>
          <p:cNvPr id="10" name="Oval 9"/>
          <p:cNvSpPr/>
          <p:nvPr/>
        </p:nvSpPr>
        <p:spPr>
          <a:xfrm>
            <a:off x="685800" y="1219200"/>
            <a:ext cx="2590800" cy="2133600"/>
          </a:xfrm>
          <a:prstGeom prst="ellips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838200" y="1371600"/>
            <a:ext cx="2438400" cy="1754326"/>
          </a:xfrm>
          <a:prstGeom prst="rect">
            <a:avLst/>
          </a:prstGeom>
          <a:noFill/>
        </p:spPr>
        <p:txBody>
          <a:bodyPr wrap="square" rtlCol="0">
            <a:spAutoFit/>
          </a:bodyPr>
          <a:lstStyle/>
          <a:p>
            <a:pPr algn="ctr"/>
            <a:r>
              <a:rPr lang="en-US" b="1" u="sng" dirty="0" smtClean="0"/>
              <a:t>Greek and Roman Philosophers</a:t>
            </a:r>
          </a:p>
          <a:p>
            <a:pPr algn="ctr"/>
            <a:r>
              <a:rPr lang="en-US" dirty="0" smtClean="0"/>
              <a:t>Logic could discover new truths; natural law governed how the world operated.</a:t>
            </a:r>
            <a:endParaRPr lang="en-US" dirty="0"/>
          </a:p>
        </p:txBody>
      </p:sp>
      <p:sp>
        <p:nvSpPr>
          <p:cNvPr id="12" name="Oval 11"/>
          <p:cNvSpPr/>
          <p:nvPr/>
        </p:nvSpPr>
        <p:spPr>
          <a:xfrm>
            <a:off x="533400" y="4648200"/>
            <a:ext cx="2286000" cy="1905000"/>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533400" y="5105400"/>
            <a:ext cx="2286000" cy="1200329"/>
          </a:xfrm>
          <a:prstGeom prst="rect">
            <a:avLst/>
          </a:prstGeom>
          <a:noFill/>
        </p:spPr>
        <p:txBody>
          <a:bodyPr wrap="square" rtlCol="0">
            <a:spAutoFit/>
          </a:bodyPr>
          <a:lstStyle/>
          <a:p>
            <a:pPr algn="ctr"/>
            <a:r>
              <a:rPr lang="en-US" b="1" u="sng" dirty="0" smtClean="0"/>
              <a:t>Scientific Revolution</a:t>
            </a:r>
          </a:p>
          <a:p>
            <a:pPr algn="ctr"/>
            <a:r>
              <a:rPr lang="en-US" dirty="0" smtClean="0"/>
              <a:t>Scientific Laws, not religion governed the natural world. </a:t>
            </a:r>
            <a:endParaRPr lang="en-US" dirty="0"/>
          </a:p>
        </p:txBody>
      </p:sp>
      <p:cxnSp>
        <p:nvCxnSpPr>
          <p:cNvPr id="15" name="Straight Connector 14"/>
          <p:cNvCxnSpPr>
            <a:stCxn id="12" idx="7"/>
          </p:cNvCxnSpPr>
          <p:nvPr/>
        </p:nvCxnSpPr>
        <p:spPr>
          <a:xfrm flipV="1">
            <a:off x="2484623" y="4572000"/>
            <a:ext cx="410977" cy="355181"/>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5486400" y="2667000"/>
            <a:ext cx="1066800" cy="431382"/>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3124200" y="2743200"/>
            <a:ext cx="381000" cy="30480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flipV="1">
            <a:off x="5867400" y="4495800"/>
            <a:ext cx="457200" cy="381000"/>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685800"/>
            <a:ext cx="5029200" cy="1143000"/>
          </a:xfrm>
        </p:spPr>
        <p:txBody>
          <a:bodyPr>
            <a:normAutofit fontScale="90000"/>
          </a:bodyPr>
          <a:lstStyle/>
          <a:p>
            <a:r>
              <a:rPr lang="en-US" dirty="0" smtClean="0">
                <a:solidFill>
                  <a:schemeClr val="tx2">
                    <a:lumMod val="75000"/>
                  </a:schemeClr>
                </a:solidFill>
              </a:rPr>
              <a:t>New Ideas of the Enlightenment</a:t>
            </a:r>
            <a:endParaRPr lang="en-US" dirty="0">
              <a:solidFill>
                <a:schemeClr val="tx2">
                  <a:lumMod val="75000"/>
                </a:schemeClr>
              </a:solidFill>
            </a:endParaRPr>
          </a:p>
        </p:txBody>
      </p:sp>
      <p:sp>
        <p:nvSpPr>
          <p:cNvPr id="3" name="Content Placeholder 2"/>
          <p:cNvSpPr>
            <a:spLocks noGrp="1"/>
          </p:cNvSpPr>
          <p:nvPr>
            <p:ph idx="1"/>
          </p:nvPr>
        </p:nvSpPr>
        <p:spPr>
          <a:xfrm>
            <a:off x="457200" y="2362200"/>
            <a:ext cx="8229600" cy="4495800"/>
          </a:xfrm>
        </p:spPr>
        <p:txBody>
          <a:bodyPr>
            <a:normAutofit fontScale="92500" lnSpcReduction="20000"/>
          </a:bodyPr>
          <a:lstStyle/>
          <a:p>
            <a:r>
              <a:rPr lang="en-US" dirty="0" smtClean="0">
                <a:solidFill>
                  <a:schemeClr val="tx2">
                    <a:lumMod val="75000"/>
                  </a:schemeClr>
                </a:solidFill>
              </a:rPr>
              <a:t>Voltaire was a philosopher who mocked government and religion in his writings. He thought that humans could improve their own existence and that they didn’t need to trust that God would improve their happiness. </a:t>
            </a:r>
          </a:p>
          <a:p>
            <a:r>
              <a:rPr lang="en-US" dirty="0" smtClean="0">
                <a:solidFill>
                  <a:schemeClr val="tx2">
                    <a:lumMod val="75000"/>
                  </a:schemeClr>
                </a:solidFill>
              </a:rPr>
              <a:t>He also spoke out against censorship since he had been censored. </a:t>
            </a:r>
          </a:p>
          <a:p>
            <a:r>
              <a:rPr lang="en-US" dirty="0" smtClean="0">
                <a:solidFill>
                  <a:schemeClr val="tx2">
                    <a:lumMod val="75000"/>
                  </a:schemeClr>
                </a:solidFill>
              </a:rPr>
              <a:t>“I (may) disapprove of what you say, but I will defend to the death your right to say it”</a:t>
            </a:r>
          </a:p>
          <a:p>
            <a:r>
              <a:rPr lang="en-US" dirty="0" smtClean="0">
                <a:solidFill>
                  <a:schemeClr val="tx2">
                    <a:lumMod val="75000"/>
                  </a:schemeClr>
                </a:solidFill>
              </a:rPr>
              <a:t>That saying emphasizes freedom of thought, a main goal of the Enlightenment. </a:t>
            </a:r>
            <a:endParaRPr lang="en-US" dirty="0">
              <a:solidFill>
                <a:schemeClr val="tx2">
                  <a:lumMod val="75000"/>
                </a:schemeClr>
              </a:solidFill>
            </a:endParaRPr>
          </a:p>
        </p:txBody>
      </p:sp>
      <p:pic>
        <p:nvPicPr>
          <p:cNvPr id="9218" name="Picture 2" descr="http://upload.wikimedia.org/wikipedia/commons/thumb/f/f2/Atelier_de_Nicolas_de_Largilli%C3%A8re,_portrait_de_Voltaire,_d%C3%A9tail_(mus%C3%A9e_Carnavalet)_-002.jpg/220px-Atelier_de_Nicolas_de_Largilli%C3%A8re,_portrait_de_Voltaire,_d%C3%A9tail_(mus%C3%A9e_Carnavalet)_-002.jpg"/>
          <p:cNvPicPr>
            <a:picLocks noChangeAspect="1" noChangeArrowheads="1"/>
          </p:cNvPicPr>
          <p:nvPr/>
        </p:nvPicPr>
        <p:blipFill>
          <a:blip r:embed="rId2" cstate="print"/>
          <a:srcRect/>
          <a:stretch>
            <a:fillRect/>
          </a:stretch>
        </p:blipFill>
        <p:spPr bwMode="auto">
          <a:xfrm>
            <a:off x="1219200" y="228600"/>
            <a:ext cx="1752600" cy="19756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New Ideas of the Enlightenment</a:t>
            </a:r>
            <a:endParaRPr lang="en-US" dirty="0"/>
          </a:p>
        </p:txBody>
      </p:sp>
      <p:sp>
        <p:nvSpPr>
          <p:cNvPr id="3" name="Content Placeholder 2"/>
          <p:cNvSpPr>
            <a:spLocks noGrp="1"/>
          </p:cNvSpPr>
          <p:nvPr>
            <p:ph idx="1"/>
          </p:nvPr>
        </p:nvSpPr>
        <p:spPr/>
        <p:txBody>
          <a:bodyPr/>
          <a:lstStyle/>
          <a:p>
            <a:r>
              <a:rPr lang="en-US" dirty="0" smtClean="0">
                <a:solidFill>
                  <a:schemeClr val="tx2">
                    <a:lumMod val="75000"/>
                  </a:schemeClr>
                </a:solidFill>
              </a:rPr>
              <a:t>Denis Diderot edited a book called the Encyclopedia. This book included articles from over 100 experts on science, history, and technology. </a:t>
            </a:r>
          </a:p>
          <a:p>
            <a:r>
              <a:rPr lang="en-US" dirty="0" smtClean="0">
                <a:solidFill>
                  <a:schemeClr val="tx2">
                    <a:lumMod val="75000"/>
                  </a:schemeClr>
                </a:solidFill>
              </a:rPr>
              <a:t>The pope and French King both banned the book! </a:t>
            </a:r>
            <a:endParaRPr lang="en-US" dirty="0">
              <a:solidFill>
                <a:schemeClr val="tx2">
                  <a:lumMod val="75000"/>
                </a:schemeClr>
              </a:solidFill>
            </a:endParaRPr>
          </a:p>
        </p:txBody>
      </p:sp>
      <p:pic>
        <p:nvPicPr>
          <p:cNvPr id="8194" name="Picture 2" descr="http://upload.wikimedia.org/wikipedia/commons/thumb/e/eb/Brockhaus_Lexikon.jpg/300px-Brockhaus_Lexikon.jpg"/>
          <p:cNvPicPr>
            <a:picLocks noChangeAspect="1" noChangeArrowheads="1"/>
          </p:cNvPicPr>
          <p:nvPr/>
        </p:nvPicPr>
        <p:blipFill>
          <a:blip r:embed="rId2" cstate="print"/>
          <a:srcRect/>
          <a:stretch>
            <a:fillRect/>
          </a:stretch>
        </p:blipFill>
        <p:spPr bwMode="auto">
          <a:xfrm>
            <a:off x="5486400" y="4419600"/>
            <a:ext cx="2857500" cy="2143125"/>
          </a:xfrm>
          <a:prstGeom prst="rect">
            <a:avLst/>
          </a:prstGeom>
          <a:noFill/>
        </p:spPr>
      </p:pic>
      <p:pic>
        <p:nvPicPr>
          <p:cNvPr id="8196" name="Picture 4" descr="http://upload.wikimedia.org/wikipedia/commons/6/63/Denis_Diderot_111.PNG"/>
          <p:cNvPicPr>
            <a:picLocks noChangeAspect="1" noChangeArrowheads="1"/>
          </p:cNvPicPr>
          <p:nvPr/>
        </p:nvPicPr>
        <p:blipFill>
          <a:blip r:embed="rId3" cstate="print"/>
          <a:srcRect b="15947"/>
          <a:stretch>
            <a:fillRect/>
          </a:stretch>
        </p:blipFill>
        <p:spPr bwMode="auto">
          <a:xfrm>
            <a:off x="2286000" y="4191000"/>
            <a:ext cx="2259495" cy="2362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1. Asian Spices</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Italy and Egypt controlled trade with Asia.</a:t>
            </a:r>
          </a:p>
          <a:p>
            <a:r>
              <a:rPr lang="en-US" dirty="0" smtClean="0">
                <a:solidFill>
                  <a:schemeClr val="tx2">
                    <a:lumMod val="75000"/>
                  </a:schemeClr>
                </a:solidFill>
              </a:rPr>
              <a:t>Direct routes would cut out the middle men. </a:t>
            </a:r>
          </a:p>
        </p:txBody>
      </p:sp>
      <p:pic>
        <p:nvPicPr>
          <p:cNvPr id="65538" name="Picture 2" descr="http://mrgrayhistory.wikispaces.com/file/view/Age_-_Spices.jpg/245719885/218x187/Age_-_Spices.jpg"/>
          <p:cNvPicPr>
            <a:picLocks noChangeAspect="1" noChangeArrowheads="1"/>
          </p:cNvPicPr>
          <p:nvPr/>
        </p:nvPicPr>
        <p:blipFill>
          <a:blip r:embed="rId2" cstate="print"/>
          <a:srcRect/>
          <a:stretch>
            <a:fillRect/>
          </a:stretch>
        </p:blipFill>
        <p:spPr bwMode="auto">
          <a:xfrm>
            <a:off x="2765722" y="3248500"/>
            <a:ext cx="3036398" cy="26046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New Ideas of the Enlightenment</a:t>
            </a:r>
            <a:endParaRPr lang="en-US" dirty="0"/>
          </a:p>
        </p:txBody>
      </p:sp>
      <p:sp>
        <p:nvSpPr>
          <p:cNvPr id="3" name="Content Placeholder 2"/>
          <p:cNvSpPr>
            <a:spLocks noGrp="1"/>
          </p:cNvSpPr>
          <p:nvPr>
            <p:ph idx="1"/>
          </p:nvPr>
        </p:nvSpPr>
        <p:spPr>
          <a:xfrm>
            <a:off x="152400" y="1219200"/>
            <a:ext cx="8229600" cy="4525963"/>
          </a:xfrm>
        </p:spPr>
        <p:txBody>
          <a:bodyPr/>
          <a:lstStyle/>
          <a:p>
            <a:r>
              <a:rPr lang="en-US" dirty="0" smtClean="0">
                <a:solidFill>
                  <a:schemeClr val="tx2">
                    <a:lumMod val="75000"/>
                  </a:schemeClr>
                </a:solidFill>
              </a:rPr>
              <a:t>Even though there was censorship, the Enlightenment ideas spread. </a:t>
            </a:r>
          </a:p>
          <a:p>
            <a:r>
              <a:rPr lang="en-US" dirty="0" smtClean="0">
                <a:solidFill>
                  <a:schemeClr val="tx2">
                    <a:lumMod val="75000"/>
                  </a:schemeClr>
                </a:solidFill>
              </a:rPr>
              <a:t>Salons were gatherings were ideas could be shared. These salons helped spread the ideas. Salons could be hosted by women and in this way they were able to influence the Enlightenment! </a:t>
            </a:r>
            <a:endParaRPr lang="en-US" dirty="0">
              <a:solidFill>
                <a:schemeClr val="tx2">
                  <a:lumMod val="75000"/>
                </a:schemeClr>
              </a:solidFill>
            </a:endParaRPr>
          </a:p>
        </p:txBody>
      </p:sp>
      <p:pic>
        <p:nvPicPr>
          <p:cNvPr id="7170" name="Picture 2" descr="http://upload.wikimedia.org/wikipedia/commons/a/a9/A_Reading_in_the_Salon_of_Mme_Geoffrin,_1755_Small.jpg"/>
          <p:cNvPicPr>
            <a:picLocks noChangeAspect="1" noChangeArrowheads="1"/>
          </p:cNvPicPr>
          <p:nvPr/>
        </p:nvPicPr>
        <p:blipFill>
          <a:blip r:embed="rId2" cstate="print"/>
          <a:srcRect/>
          <a:stretch>
            <a:fillRect/>
          </a:stretch>
        </p:blipFill>
        <p:spPr bwMode="auto">
          <a:xfrm>
            <a:off x="3810000" y="4343400"/>
            <a:ext cx="3257550" cy="21431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New Ideas of the Enlightenment</a:t>
            </a:r>
            <a:endParaRPr lang="en-US" dirty="0"/>
          </a:p>
        </p:txBody>
      </p:sp>
      <p:sp>
        <p:nvSpPr>
          <p:cNvPr id="3" name="Content Placeholder 2"/>
          <p:cNvSpPr>
            <a:spLocks noGrp="1"/>
          </p:cNvSpPr>
          <p:nvPr>
            <p:ph idx="1"/>
          </p:nvPr>
        </p:nvSpPr>
        <p:spPr>
          <a:xfrm>
            <a:off x="457200" y="1600200"/>
            <a:ext cx="4191000" cy="4525963"/>
          </a:xfrm>
        </p:spPr>
        <p:txBody>
          <a:bodyPr/>
          <a:lstStyle/>
          <a:p>
            <a:r>
              <a:rPr lang="en-US" dirty="0" smtClean="0"/>
              <a:t>Mary Wollstonecraft – Female British writer that argued that women should have the same rights as men. </a:t>
            </a:r>
            <a:endParaRPr lang="en-US" dirty="0"/>
          </a:p>
        </p:txBody>
      </p:sp>
      <p:pic>
        <p:nvPicPr>
          <p:cNvPr id="6146" name="Picture 2" descr="http://www.infed.org/images/people/wollstonecraft.jpg"/>
          <p:cNvPicPr>
            <a:picLocks noChangeAspect="1" noChangeArrowheads="1"/>
          </p:cNvPicPr>
          <p:nvPr/>
        </p:nvPicPr>
        <p:blipFill>
          <a:blip r:embed="rId2" cstate="print"/>
          <a:srcRect/>
          <a:stretch>
            <a:fillRect/>
          </a:stretch>
        </p:blipFill>
        <p:spPr bwMode="auto">
          <a:xfrm>
            <a:off x="5105400" y="1600199"/>
            <a:ext cx="3352800" cy="458216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New Ideas of the Enlightenment</a:t>
            </a:r>
            <a:endParaRPr lang="en-US" dirty="0"/>
          </a:p>
        </p:txBody>
      </p:sp>
      <p:sp>
        <p:nvSpPr>
          <p:cNvPr id="3" name="Content Placeholder 2"/>
          <p:cNvSpPr>
            <a:spLocks noGrp="1"/>
          </p:cNvSpPr>
          <p:nvPr>
            <p:ph idx="1"/>
          </p:nvPr>
        </p:nvSpPr>
        <p:spPr>
          <a:xfrm>
            <a:off x="0" y="1600200"/>
            <a:ext cx="9144000" cy="4525963"/>
          </a:xfrm>
        </p:spPr>
        <p:txBody>
          <a:bodyPr/>
          <a:lstStyle/>
          <a:p>
            <a:pPr algn="ctr"/>
            <a:r>
              <a:rPr lang="en-US" dirty="0" smtClean="0">
                <a:solidFill>
                  <a:schemeClr val="tx2">
                    <a:lumMod val="75000"/>
                  </a:schemeClr>
                </a:solidFill>
              </a:rPr>
              <a:t>Three more extremely important men of the Enlightenment were:</a:t>
            </a:r>
          </a:p>
          <a:p>
            <a:pPr lvl="1" algn="ctr"/>
            <a:r>
              <a:rPr lang="en-US" dirty="0" smtClean="0">
                <a:solidFill>
                  <a:schemeClr val="tx2">
                    <a:lumMod val="75000"/>
                  </a:schemeClr>
                </a:solidFill>
              </a:rPr>
              <a:t>John Locke</a:t>
            </a:r>
          </a:p>
          <a:p>
            <a:pPr lvl="1" algn="ctr"/>
            <a:r>
              <a:rPr lang="en-US" dirty="0" smtClean="0">
                <a:solidFill>
                  <a:schemeClr val="tx2">
                    <a:lumMod val="75000"/>
                  </a:schemeClr>
                </a:solidFill>
              </a:rPr>
              <a:t>Charles-Louis Montesquieu</a:t>
            </a:r>
          </a:p>
          <a:p>
            <a:pPr lvl="1" algn="ctr"/>
            <a:r>
              <a:rPr lang="en-US" dirty="0" smtClean="0">
                <a:solidFill>
                  <a:schemeClr val="tx2">
                    <a:lumMod val="75000"/>
                  </a:schemeClr>
                </a:solidFill>
              </a:rPr>
              <a:t>Jean-Jacques Rousseau</a:t>
            </a:r>
          </a:p>
          <a:p>
            <a:pPr lvl="1" algn="ctr">
              <a:buNone/>
            </a:pPr>
            <a:endParaRPr lang="en-US" dirty="0" smtClean="0">
              <a:solidFill>
                <a:schemeClr val="tx2">
                  <a:lumMod val="75000"/>
                </a:schemeClr>
              </a:solidFill>
            </a:endParaRPr>
          </a:p>
          <a:p>
            <a:pPr lvl="1" algn="ctr">
              <a:buNone/>
            </a:pPr>
            <a:r>
              <a:rPr lang="en-US" dirty="0" smtClean="0">
                <a:solidFill>
                  <a:schemeClr val="tx2">
                    <a:lumMod val="75000"/>
                  </a:schemeClr>
                </a:solidFill>
              </a:rPr>
              <a:t>*These men had great influence </a:t>
            </a:r>
          </a:p>
          <a:p>
            <a:pPr lvl="1" algn="ctr">
              <a:buNone/>
            </a:pPr>
            <a:r>
              <a:rPr lang="en-US" dirty="0" smtClean="0">
                <a:solidFill>
                  <a:schemeClr val="tx2">
                    <a:lumMod val="75000"/>
                  </a:schemeClr>
                </a:solidFill>
              </a:rPr>
              <a:t>on governments around the world.</a:t>
            </a:r>
            <a:endParaRPr lang="en-US"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500"/>
                                        <p:tgtEl>
                                          <p:spTgt spid="3">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New Ideas of the Enlightenment</a:t>
            </a:r>
            <a:endParaRPr lang="en-US" dirty="0"/>
          </a:p>
        </p:txBody>
      </p:sp>
      <p:sp>
        <p:nvSpPr>
          <p:cNvPr id="3" name="Content Placeholder 2"/>
          <p:cNvSpPr>
            <a:spLocks noGrp="1"/>
          </p:cNvSpPr>
          <p:nvPr>
            <p:ph idx="1"/>
          </p:nvPr>
        </p:nvSpPr>
        <p:spPr>
          <a:xfrm>
            <a:off x="152400" y="1219200"/>
            <a:ext cx="8229600" cy="4525963"/>
          </a:xfrm>
        </p:spPr>
        <p:txBody>
          <a:bodyPr/>
          <a:lstStyle/>
          <a:p>
            <a:pPr marL="342900" lvl="1" indent="-342900">
              <a:buFont typeface="Arial" pitchFamily="34" charset="0"/>
              <a:buChar char="•"/>
            </a:pPr>
            <a:r>
              <a:rPr lang="en-US" dirty="0" smtClean="0">
                <a:solidFill>
                  <a:schemeClr val="tx2">
                    <a:lumMod val="75000"/>
                  </a:schemeClr>
                </a:solidFill>
              </a:rPr>
              <a:t>John Locke – Wrote Two Treatises on Government. He argued that government should be a contract between ruler and his people. The ruler’s power would be limited. He believed that government existed only for the good of the people.</a:t>
            </a:r>
          </a:p>
          <a:p>
            <a:pPr marL="342900" lvl="1" indent="-342900">
              <a:buFont typeface="Arial" pitchFamily="34" charset="0"/>
              <a:buChar char="•"/>
            </a:pPr>
            <a:r>
              <a:rPr lang="en-US" dirty="0" smtClean="0">
                <a:solidFill>
                  <a:schemeClr val="tx2">
                    <a:lumMod val="75000"/>
                  </a:schemeClr>
                </a:solidFill>
              </a:rPr>
              <a:t>Also, he believed that people had natural rights such as life, liberty, and property. </a:t>
            </a:r>
          </a:p>
          <a:p>
            <a:endParaRPr lang="en-US" dirty="0"/>
          </a:p>
        </p:txBody>
      </p:sp>
      <p:pic>
        <p:nvPicPr>
          <p:cNvPr id="4098" name="Picture 2" descr="http://teachers.henrico.k12.va.us/tucker/strusky_m/webquests/VUS4a_RevolutionIdeology/john_locke.jpg"/>
          <p:cNvPicPr>
            <a:picLocks noChangeAspect="1" noChangeArrowheads="1"/>
          </p:cNvPicPr>
          <p:nvPr/>
        </p:nvPicPr>
        <p:blipFill>
          <a:blip r:embed="rId2" cstate="print"/>
          <a:srcRect/>
          <a:stretch>
            <a:fillRect/>
          </a:stretch>
        </p:blipFill>
        <p:spPr bwMode="auto">
          <a:xfrm>
            <a:off x="5181600" y="4038600"/>
            <a:ext cx="2438400" cy="2802758"/>
          </a:xfrm>
          <a:prstGeom prst="rect">
            <a:avLst/>
          </a:prstGeom>
          <a:noFill/>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New Ideas of the Enlightenment</a:t>
            </a:r>
            <a:endParaRPr lang="en-US" dirty="0"/>
          </a:p>
        </p:txBody>
      </p:sp>
      <p:sp>
        <p:nvSpPr>
          <p:cNvPr id="3" name="Content Placeholder 2"/>
          <p:cNvSpPr>
            <a:spLocks noGrp="1"/>
          </p:cNvSpPr>
          <p:nvPr>
            <p:ph idx="1"/>
          </p:nvPr>
        </p:nvSpPr>
        <p:spPr>
          <a:xfrm>
            <a:off x="152400" y="1676400"/>
            <a:ext cx="6858000" cy="4525963"/>
          </a:xfrm>
        </p:spPr>
        <p:txBody>
          <a:bodyPr/>
          <a:lstStyle/>
          <a:p>
            <a:r>
              <a:rPr lang="en-US" dirty="0" smtClean="0">
                <a:solidFill>
                  <a:schemeClr val="tx2">
                    <a:lumMod val="75000"/>
                  </a:schemeClr>
                </a:solidFill>
              </a:rPr>
              <a:t>Charles-Louis Montesquieu – Wrote the Spirit of Laws which built on Locke’s ideas. </a:t>
            </a:r>
          </a:p>
          <a:p>
            <a:r>
              <a:rPr lang="en-US" dirty="0" smtClean="0">
                <a:solidFill>
                  <a:schemeClr val="tx2">
                    <a:lumMod val="75000"/>
                  </a:schemeClr>
                </a:solidFill>
              </a:rPr>
              <a:t>He believed the powers of the government should be separated into different branches. </a:t>
            </a:r>
          </a:p>
          <a:p>
            <a:r>
              <a:rPr lang="en-US" dirty="0" smtClean="0">
                <a:solidFill>
                  <a:schemeClr val="tx2">
                    <a:lumMod val="75000"/>
                  </a:schemeClr>
                </a:solidFill>
              </a:rPr>
              <a:t>The branches could limit each other and keep the others in check. </a:t>
            </a:r>
            <a:endParaRPr lang="en-US" dirty="0">
              <a:solidFill>
                <a:schemeClr val="tx2">
                  <a:lumMod val="75000"/>
                </a:schemeClr>
              </a:solidFill>
            </a:endParaRPr>
          </a:p>
        </p:txBody>
      </p:sp>
      <p:pic>
        <p:nvPicPr>
          <p:cNvPr id="3074" name="Picture 2" descr="http://upload.wikimedia.org/wikipedia/commons/thumb/e/e4/Charles_Montesquieu.jpg/220px-Charles_Montesquieu.jpg"/>
          <p:cNvPicPr>
            <a:picLocks noChangeAspect="1" noChangeArrowheads="1"/>
          </p:cNvPicPr>
          <p:nvPr/>
        </p:nvPicPr>
        <p:blipFill>
          <a:blip r:embed="rId2" cstate="print"/>
          <a:srcRect/>
          <a:stretch>
            <a:fillRect/>
          </a:stretch>
        </p:blipFill>
        <p:spPr bwMode="auto">
          <a:xfrm>
            <a:off x="6858000" y="2133600"/>
            <a:ext cx="2095500" cy="31623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762000"/>
            <a:ext cx="4267200" cy="1143000"/>
          </a:xfrm>
        </p:spPr>
        <p:txBody>
          <a:bodyPr>
            <a:normAutofit fontScale="90000"/>
          </a:bodyPr>
          <a:lstStyle/>
          <a:p>
            <a:r>
              <a:rPr lang="en-US" dirty="0" smtClean="0">
                <a:solidFill>
                  <a:schemeClr val="tx2">
                    <a:lumMod val="75000"/>
                  </a:schemeClr>
                </a:solidFill>
              </a:rPr>
              <a:t>New Ideas of the Enlightenment</a:t>
            </a:r>
            <a:endParaRPr lang="en-US" dirty="0"/>
          </a:p>
        </p:txBody>
      </p:sp>
      <p:sp>
        <p:nvSpPr>
          <p:cNvPr id="3" name="Content Placeholder 2"/>
          <p:cNvSpPr>
            <a:spLocks noGrp="1"/>
          </p:cNvSpPr>
          <p:nvPr>
            <p:ph idx="1"/>
          </p:nvPr>
        </p:nvSpPr>
        <p:spPr>
          <a:xfrm>
            <a:off x="0" y="2514600"/>
            <a:ext cx="8686800" cy="4114800"/>
          </a:xfrm>
        </p:spPr>
        <p:txBody>
          <a:bodyPr>
            <a:normAutofit fontScale="92500"/>
          </a:bodyPr>
          <a:lstStyle/>
          <a:p>
            <a:r>
              <a:rPr lang="en-US" dirty="0" smtClean="0">
                <a:solidFill>
                  <a:schemeClr val="tx2">
                    <a:lumMod val="75000"/>
                  </a:schemeClr>
                </a:solidFill>
              </a:rPr>
              <a:t>Jean-Jacques Rousseau – Wrote the Social Contract. Did not believe in divine right but instead in popular sovereignty. This is the idea that governments should express the will of the people. </a:t>
            </a:r>
          </a:p>
          <a:p>
            <a:r>
              <a:rPr lang="en-US" dirty="0" smtClean="0">
                <a:solidFill>
                  <a:schemeClr val="tx2">
                    <a:lumMod val="75000"/>
                  </a:schemeClr>
                </a:solidFill>
              </a:rPr>
              <a:t>“Man is born free but is everywhere else in chains.”</a:t>
            </a:r>
          </a:p>
          <a:p>
            <a:r>
              <a:rPr lang="en-US" dirty="0" smtClean="0">
                <a:solidFill>
                  <a:schemeClr val="tx2">
                    <a:lumMod val="75000"/>
                  </a:schemeClr>
                </a:solidFill>
              </a:rPr>
              <a:t>People enter into a Social Contract where they give their government the right to create and enforce laws. </a:t>
            </a:r>
            <a:endParaRPr lang="en-US" dirty="0">
              <a:solidFill>
                <a:schemeClr val="tx2">
                  <a:lumMod val="75000"/>
                </a:schemeClr>
              </a:solidFill>
            </a:endParaRPr>
          </a:p>
        </p:txBody>
      </p:sp>
      <p:pic>
        <p:nvPicPr>
          <p:cNvPr id="2050" name="Picture 2" descr="http://www.iep.utm.edu/wp-content/media/rousseau.jpg"/>
          <p:cNvPicPr>
            <a:picLocks noChangeAspect="1" noChangeArrowheads="1"/>
          </p:cNvPicPr>
          <p:nvPr/>
        </p:nvPicPr>
        <p:blipFill>
          <a:blip r:embed="rId2" cstate="print"/>
          <a:srcRect/>
          <a:stretch>
            <a:fillRect/>
          </a:stretch>
        </p:blipFill>
        <p:spPr bwMode="auto">
          <a:xfrm>
            <a:off x="1371600" y="228600"/>
            <a:ext cx="1723159"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New Ideas of the Enlightenment</a:t>
            </a:r>
            <a:endParaRPr lang="en-US" dirty="0"/>
          </a:p>
        </p:txBody>
      </p:sp>
      <p:sp>
        <p:nvSpPr>
          <p:cNvPr id="3" name="Content Placeholder 2"/>
          <p:cNvSpPr>
            <a:spLocks noGrp="1"/>
          </p:cNvSpPr>
          <p:nvPr>
            <p:ph idx="1"/>
          </p:nvPr>
        </p:nvSpPr>
        <p:spPr>
          <a:xfrm>
            <a:off x="152400" y="1219200"/>
            <a:ext cx="8763000" cy="2544763"/>
          </a:xfrm>
        </p:spPr>
        <p:txBody>
          <a:bodyPr>
            <a:normAutofit lnSpcReduction="10000"/>
          </a:bodyPr>
          <a:lstStyle/>
          <a:p>
            <a:r>
              <a:rPr lang="en-US" dirty="0" smtClean="0">
                <a:solidFill>
                  <a:schemeClr val="tx2">
                    <a:lumMod val="75000"/>
                  </a:schemeClr>
                </a:solidFill>
              </a:rPr>
              <a:t>The ideas of the Enlightenment would lead to another period of change in the world. </a:t>
            </a:r>
          </a:p>
          <a:p>
            <a:r>
              <a:rPr lang="en-US" dirty="0" smtClean="0">
                <a:solidFill>
                  <a:schemeClr val="tx2">
                    <a:lumMod val="75000"/>
                  </a:schemeClr>
                </a:solidFill>
              </a:rPr>
              <a:t>As the ideas of the Enlightenment spread changes began to occur in the governments around the world.</a:t>
            </a:r>
          </a:p>
        </p:txBody>
      </p:sp>
      <p:pic>
        <p:nvPicPr>
          <p:cNvPr id="1026" name="Picture 2" descr="http://www.thepowerofintroverts.com/wp-content/uploads/2011/07/revolution1.jpg"/>
          <p:cNvPicPr>
            <a:picLocks noChangeAspect="1" noChangeArrowheads="1"/>
          </p:cNvPicPr>
          <p:nvPr/>
        </p:nvPicPr>
        <p:blipFill>
          <a:blip r:embed="rId2" cstate="print"/>
          <a:srcRect/>
          <a:stretch>
            <a:fillRect/>
          </a:stretch>
        </p:blipFill>
        <p:spPr bwMode="auto">
          <a:xfrm>
            <a:off x="2362200" y="3581400"/>
            <a:ext cx="4038600" cy="3028950"/>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wandermelon.com/wordpress/wp-content/uploads/2009/04/93-christ-the-redeemer-566x500.jpg"/>
          <p:cNvPicPr>
            <a:picLocks noChangeAspect="1" noChangeArrowheads="1"/>
          </p:cNvPicPr>
          <p:nvPr/>
        </p:nvPicPr>
        <p:blipFill>
          <a:blip r:embed="rId2" cstate="print"/>
          <a:srcRect/>
          <a:stretch>
            <a:fillRect/>
          </a:stretch>
        </p:blipFill>
        <p:spPr bwMode="auto">
          <a:xfrm>
            <a:off x="1752600" y="2590800"/>
            <a:ext cx="5562600" cy="4049100"/>
          </a:xfrm>
          <a:prstGeom prst="rect">
            <a:avLst/>
          </a:prstGeom>
          <a:noFill/>
          <a:effectLst>
            <a:softEdge rad="127000"/>
          </a:effectLst>
        </p:spPr>
      </p:pic>
      <p:sp>
        <p:nvSpPr>
          <p:cNvPr id="2" name="Title 1"/>
          <p:cNvSpPr>
            <a:spLocks noGrp="1"/>
          </p:cNvSpPr>
          <p:nvPr>
            <p:ph type="title"/>
          </p:nvPr>
        </p:nvSpPr>
        <p:spPr/>
        <p:txBody>
          <a:bodyPr/>
          <a:lstStyle/>
          <a:p>
            <a:r>
              <a:rPr lang="en-US" dirty="0" smtClean="0"/>
              <a:t>2</a:t>
            </a:r>
            <a:r>
              <a:rPr lang="en-US" dirty="0" smtClean="0">
                <a:solidFill>
                  <a:schemeClr val="tx2">
                    <a:lumMod val="75000"/>
                  </a:schemeClr>
                </a:solidFill>
              </a:rPr>
              <a:t>. Religion</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Christians wanted to counter the spread of Islam in Europe, Asia, and Africa. </a:t>
            </a:r>
          </a:p>
          <a:p>
            <a:endParaRPr lang="en-US"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a:t>
            </a:r>
            <a:r>
              <a:rPr lang="en-US" dirty="0" smtClean="0">
                <a:solidFill>
                  <a:schemeClr val="tx2">
                    <a:lumMod val="75000"/>
                  </a:schemeClr>
                </a:solidFill>
              </a:rPr>
              <a:t>Technology Advancements</a:t>
            </a:r>
            <a:endParaRPr lang="en-US" dirty="0">
              <a:solidFill>
                <a:schemeClr val="tx2">
                  <a:lumMod val="75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Astrolabe</a:t>
            </a:r>
          </a:p>
          <a:p>
            <a:r>
              <a:rPr lang="en-US" dirty="0" smtClean="0">
                <a:solidFill>
                  <a:schemeClr val="tx2">
                    <a:lumMod val="75000"/>
                  </a:schemeClr>
                </a:solidFill>
              </a:rPr>
              <a:t>Compass</a:t>
            </a:r>
          </a:p>
          <a:p>
            <a:r>
              <a:rPr lang="en-US" dirty="0" smtClean="0">
                <a:solidFill>
                  <a:schemeClr val="tx2">
                    <a:lumMod val="75000"/>
                  </a:schemeClr>
                </a:solidFill>
              </a:rPr>
              <a:t>More accurate maps</a:t>
            </a:r>
          </a:p>
          <a:p>
            <a:pPr lvl="1"/>
            <a:r>
              <a:rPr lang="en-US" dirty="0" smtClean="0">
                <a:solidFill>
                  <a:schemeClr val="tx2">
                    <a:lumMod val="75000"/>
                  </a:schemeClr>
                </a:solidFill>
              </a:rPr>
              <a:t>These advancements allow sailors to move farther away from the coast. They also allow them to go farther and be more accurate in their navigations. </a:t>
            </a:r>
          </a:p>
        </p:txBody>
      </p:sp>
      <p:pic>
        <p:nvPicPr>
          <p:cNvPr id="63490" name="Picture 2" descr="https://sites.google.com/site/maineventsdbh4b/causes-of-the-age-of-exploration/astrolabe.jpg?attredirects=0"/>
          <p:cNvPicPr>
            <a:picLocks noChangeAspect="1" noChangeArrowheads="1"/>
          </p:cNvPicPr>
          <p:nvPr/>
        </p:nvPicPr>
        <p:blipFill>
          <a:blip r:embed="rId2" cstate="print"/>
          <a:srcRect/>
          <a:stretch>
            <a:fillRect/>
          </a:stretch>
        </p:blipFill>
        <p:spPr bwMode="auto">
          <a:xfrm>
            <a:off x="5181600" y="1295400"/>
            <a:ext cx="2819399" cy="1935087"/>
          </a:xfrm>
          <a:prstGeom prst="rect">
            <a:avLst/>
          </a:prstGeom>
          <a:noFill/>
        </p:spPr>
      </p:pic>
      <p:pic>
        <p:nvPicPr>
          <p:cNvPr id="63492" name="Picture 4" descr="http://ut-images.s3.amazonaws.com/wp-content/uploads/2010/10/Pocket-Compass-Image-Credit-Solar-Navigator.jpg"/>
          <p:cNvPicPr>
            <a:picLocks noChangeAspect="1" noChangeArrowheads="1"/>
          </p:cNvPicPr>
          <p:nvPr/>
        </p:nvPicPr>
        <p:blipFill>
          <a:blip r:embed="rId3" cstate="print"/>
          <a:srcRect/>
          <a:stretch>
            <a:fillRect/>
          </a:stretch>
        </p:blipFill>
        <p:spPr bwMode="auto">
          <a:xfrm>
            <a:off x="1447800" y="4800600"/>
            <a:ext cx="1828800" cy="1843353"/>
          </a:xfrm>
          <a:prstGeom prst="rect">
            <a:avLst/>
          </a:prstGeom>
          <a:noFill/>
        </p:spPr>
      </p:pic>
      <p:pic>
        <p:nvPicPr>
          <p:cNvPr id="63494" name="Picture 6" descr="http://1.bp.blogspot.com/-1nKD-EjbBOA/Ta8OSUftSwI/AAAAAAAAKSE/AOQeSl19L6M/s640/astrolabe+3.jpg"/>
          <p:cNvPicPr>
            <a:picLocks noChangeAspect="1" noChangeArrowheads="1"/>
          </p:cNvPicPr>
          <p:nvPr/>
        </p:nvPicPr>
        <p:blipFill>
          <a:blip r:embed="rId4" cstate="print"/>
          <a:srcRect/>
          <a:stretch>
            <a:fillRect/>
          </a:stretch>
        </p:blipFill>
        <p:spPr bwMode="auto">
          <a:xfrm>
            <a:off x="4267200" y="4724400"/>
            <a:ext cx="2514600" cy="18859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a:t>
            </a:r>
            <a:r>
              <a:rPr lang="en-US" dirty="0" smtClean="0">
                <a:solidFill>
                  <a:schemeClr val="tx2">
                    <a:lumMod val="75000"/>
                  </a:schemeClr>
                </a:solidFill>
              </a:rPr>
              <a:t>Shipbuilding Advancements</a:t>
            </a:r>
            <a:endParaRPr lang="en-US" dirty="0">
              <a:solidFill>
                <a:schemeClr val="tx2">
                  <a:lumMod val="75000"/>
                </a:schemeClr>
              </a:solidFill>
            </a:endParaRPr>
          </a:p>
        </p:txBody>
      </p:sp>
      <p:sp>
        <p:nvSpPr>
          <p:cNvPr id="3" name="Content Placeholder 2"/>
          <p:cNvSpPr>
            <a:spLocks noGrp="1"/>
          </p:cNvSpPr>
          <p:nvPr>
            <p:ph idx="1"/>
          </p:nvPr>
        </p:nvSpPr>
        <p:spPr>
          <a:xfrm>
            <a:off x="457200" y="1600200"/>
            <a:ext cx="5867400" cy="5257800"/>
          </a:xfrm>
        </p:spPr>
        <p:txBody>
          <a:bodyPr>
            <a:normAutofit/>
          </a:bodyPr>
          <a:lstStyle/>
          <a:p>
            <a:r>
              <a:rPr lang="en-US" dirty="0" smtClean="0">
                <a:solidFill>
                  <a:schemeClr val="tx2">
                    <a:lumMod val="75000"/>
                  </a:schemeClr>
                </a:solidFill>
              </a:rPr>
              <a:t>Caravels- Ships that used triangular sails which could sail against the wind. </a:t>
            </a:r>
          </a:p>
          <a:p>
            <a:r>
              <a:rPr lang="en-US" dirty="0" smtClean="0">
                <a:solidFill>
                  <a:schemeClr val="tx2">
                    <a:lumMod val="75000"/>
                  </a:schemeClr>
                </a:solidFill>
              </a:rPr>
              <a:t>Rudders- Replaced the oars and improve the steering. </a:t>
            </a:r>
          </a:p>
          <a:p>
            <a:pPr>
              <a:buNone/>
            </a:pPr>
            <a:endParaRPr lang="en-US" dirty="0" smtClean="0">
              <a:solidFill>
                <a:schemeClr val="tx2">
                  <a:lumMod val="75000"/>
                </a:schemeClr>
              </a:solidFill>
            </a:endParaRPr>
          </a:p>
          <a:p>
            <a:pPr algn="ctr">
              <a:buNone/>
            </a:pPr>
            <a:r>
              <a:rPr lang="en-US" dirty="0" smtClean="0">
                <a:solidFill>
                  <a:schemeClr val="tx2">
                    <a:lumMod val="75000"/>
                  </a:schemeClr>
                </a:solidFill>
              </a:rPr>
              <a:t>Portuguese inventions allow them to get further ahead in exploration.</a:t>
            </a:r>
            <a:endParaRPr lang="en-US" dirty="0">
              <a:solidFill>
                <a:schemeClr val="tx2">
                  <a:lumMod val="75000"/>
                </a:schemeClr>
              </a:solidFill>
            </a:endParaRPr>
          </a:p>
        </p:txBody>
      </p:sp>
      <p:pic>
        <p:nvPicPr>
          <p:cNvPr id="62466" name="Picture 2" descr="http://upload.wikimedia.org/wikipedia/commons/thumb/1/1e/PotugueseCaravel.jpg/200px-PotugueseCaravel.jpg"/>
          <p:cNvPicPr>
            <a:picLocks noChangeAspect="1" noChangeArrowheads="1"/>
          </p:cNvPicPr>
          <p:nvPr/>
        </p:nvPicPr>
        <p:blipFill>
          <a:blip r:embed="rId2" cstate="print"/>
          <a:srcRect/>
          <a:stretch>
            <a:fillRect/>
          </a:stretch>
        </p:blipFill>
        <p:spPr bwMode="auto">
          <a:xfrm>
            <a:off x="6248400" y="1143000"/>
            <a:ext cx="1905000" cy="2952751"/>
          </a:xfrm>
          <a:prstGeom prst="rect">
            <a:avLst/>
          </a:prstGeom>
          <a:noFill/>
        </p:spPr>
      </p:pic>
      <p:pic>
        <p:nvPicPr>
          <p:cNvPr id="62468" name="Picture 4" descr="http://static.ddmcdn.com/gif/sailboat-parts.gif"/>
          <p:cNvPicPr>
            <a:picLocks noChangeAspect="1" noChangeArrowheads="1"/>
          </p:cNvPicPr>
          <p:nvPr/>
        </p:nvPicPr>
        <p:blipFill>
          <a:blip r:embed="rId3" cstate="print"/>
          <a:srcRect/>
          <a:stretch>
            <a:fillRect/>
          </a:stretch>
        </p:blipFill>
        <p:spPr bwMode="auto">
          <a:xfrm>
            <a:off x="6400800" y="4114800"/>
            <a:ext cx="2590800" cy="2590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1012</TotalTime>
  <Words>3178</Words>
  <Application>Microsoft Office PowerPoint</Application>
  <PresentationFormat>On-screen Show (4:3)</PresentationFormat>
  <Paragraphs>258</Paragraphs>
  <Slides>66</Slides>
  <Notes>0</Notes>
  <HiddenSlides>0</HiddenSlides>
  <MMClips>0</MMClip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Office Theme</vt:lpstr>
      <vt:lpstr>Exploration,  Scientific Revolution, and Enlightenment</vt:lpstr>
      <vt:lpstr>Vocabulary</vt:lpstr>
      <vt:lpstr>Vocabulary</vt:lpstr>
      <vt:lpstr>Vocabulary</vt:lpstr>
      <vt:lpstr>Why did people want  to explore the world?</vt:lpstr>
      <vt:lpstr>1. Asian Spices</vt:lpstr>
      <vt:lpstr>2. Religion</vt:lpstr>
      <vt:lpstr>3. Technology Advancements</vt:lpstr>
      <vt:lpstr>4. Shipbuilding Advancements</vt:lpstr>
      <vt:lpstr>Portuguese in Exploration</vt:lpstr>
      <vt:lpstr>Portuguese in Exploration</vt:lpstr>
      <vt:lpstr>Portuguese in Exploration</vt:lpstr>
      <vt:lpstr>Spanish in Exploration</vt:lpstr>
      <vt:lpstr>Spanish in Exploration</vt:lpstr>
      <vt:lpstr>Spanish in Exploration</vt:lpstr>
      <vt:lpstr>Spanish in Exploration</vt:lpstr>
      <vt:lpstr>Spanish in Exploration</vt:lpstr>
      <vt:lpstr>English in Exploration</vt:lpstr>
      <vt:lpstr>English in Exploration</vt:lpstr>
      <vt:lpstr>English  in Exploration</vt:lpstr>
      <vt:lpstr>English  in Exploration</vt:lpstr>
      <vt:lpstr>French in Exploration</vt:lpstr>
      <vt:lpstr>Colonization Following Exploration</vt:lpstr>
      <vt:lpstr>Colonization Following Exploration</vt:lpstr>
      <vt:lpstr>Results of Exploration</vt:lpstr>
      <vt:lpstr>Results of Exploration</vt:lpstr>
      <vt:lpstr>Columbian Trade</vt:lpstr>
      <vt:lpstr>Columbian Trade</vt:lpstr>
      <vt:lpstr>Triangular Trade</vt:lpstr>
      <vt:lpstr>Triangular Trade</vt:lpstr>
      <vt:lpstr>Triangular Trade</vt:lpstr>
      <vt:lpstr>Triangular Trade</vt:lpstr>
      <vt:lpstr>Trade and Economic Power</vt:lpstr>
      <vt:lpstr>Trade and Economic Power</vt:lpstr>
      <vt:lpstr>Trade and Economic Power</vt:lpstr>
      <vt:lpstr>Trade and Economic Power</vt:lpstr>
      <vt:lpstr>Trade and Economic Power</vt:lpstr>
      <vt:lpstr>Trade and Economic Power</vt:lpstr>
      <vt:lpstr>Scientific Revolution</vt:lpstr>
      <vt:lpstr>Scientific Revolution</vt:lpstr>
      <vt:lpstr>Scientific Revolution</vt:lpstr>
      <vt:lpstr>Scientific Revolution</vt:lpstr>
      <vt:lpstr>Scientific Revolution</vt:lpstr>
      <vt:lpstr>Scientific Revolution</vt:lpstr>
      <vt:lpstr>Scientific Revolution</vt:lpstr>
      <vt:lpstr>Men and Ideas of the  Scientific Revolution</vt:lpstr>
      <vt:lpstr>Men and Ideas of the  Scientific Revolution</vt:lpstr>
      <vt:lpstr>Men and Ideas of the  Scientific Revolution</vt:lpstr>
      <vt:lpstr>Men and Ideas of the  Scientific Revolution</vt:lpstr>
      <vt:lpstr>Men and Ideas of the  Scientific Revolution</vt:lpstr>
      <vt:lpstr>Men and Ideas of the Scientific Revolution</vt:lpstr>
      <vt:lpstr>Men and  Ideas of the  Scientific Revolution</vt:lpstr>
      <vt:lpstr>Scientific Revolutions Effects</vt:lpstr>
      <vt:lpstr>Scientific Revolution Effects</vt:lpstr>
      <vt:lpstr>The Age of Reason</vt:lpstr>
      <vt:lpstr>The Age of Reason</vt:lpstr>
      <vt:lpstr>Roots of the Enlightenment</vt:lpstr>
      <vt:lpstr>New Ideas of the Enlightenment</vt:lpstr>
      <vt:lpstr>New Ideas of the Enlightenment</vt:lpstr>
      <vt:lpstr>New Ideas of the Enlightenment</vt:lpstr>
      <vt:lpstr>New Ideas of the Enlightenment</vt:lpstr>
      <vt:lpstr>New Ideas of the Enlightenment</vt:lpstr>
      <vt:lpstr>New Ideas of the Enlightenment</vt:lpstr>
      <vt:lpstr>New Ideas of the Enlightenment</vt:lpstr>
      <vt:lpstr>New Ideas of the Enlightenment</vt:lpstr>
      <vt:lpstr>New Ideas of the Enlightenment</vt:lpstr>
    </vt:vector>
  </TitlesOfParts>
  <Company>McGuffey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Exploration,  Scientific Revolution, and Enlightenment</dc:title>
  <dc:creator>litmanc</dc:creator>
  <cp:lastModifiedBy>wolfa</cp:lastModifiedBy>
  <cp:revision>8</cp:revision>
  <dcterms:created xsi:type="dcterms:W3CDTF">2013-01-06T00:07:02Z</dcterms:created>
  <dcterms:modified xsi:type="dcterms:W3CDTF">2013-01-11T15:13:53Z</dcterms:modified>
</cp:coreProperties>
</file>